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4"/>
  </p:notesMasterIdLst>
  <p:sldIdLst>
    <p:sldId id="256" r:id="rId2"/>
    <p:sldId id="262" r:id="rId3"/>
    <p:sldId id="273" r:id="rId4"/>
    <p:sldId id="257" r:id="rId5"/>
    <p:sldId id="277" r:id="rId6"/>
    <p:sldId id="258" r:id="rId7"/>
    <p:sldId id="259" r:id="rId8"/>
    <p:sldId id="260" r:id="rId9"/>
    <p:sldId id="263" r:id="rId10"/>
    <p:sldId id="264" r:id="rId11"/>
    <p:sldId id="265" r:id="rId12"/>
    <p:sldId id="266" r:id="rId13"/>
    <p:sldId id="267" r:id="rId14"/>
    <p:sldId id="268" r:id="rId15"/>
    <p:sldId id="269" r:id="rId16"/>
    <p:sldId id="270" r:id="rId17"/>
    <p:sldId id="271" r:id="rId18"/>
    <p:sldId id="261" r:id="rId19"/>
    <p:sldId id="276" r:id="rId20"/>
    <p:sldId id="272" r:id="rId21"/>
    <p:sldId id="275" r:id="rId22"/>
    <p:sldId id="278" r:id="rId23"/>
  </p:sldIdLst>
  <p:sldSz cx="9144000" cy="5143500" type="screen16x9"/>
  <p:notesSz cx="6858000" cy="9144000"/>
  <p:embeddedFontLst>
    <p:embeddedFont>
      <p:font typeface="Montserrat" panose="020B0604020202020204" charset="0"/>
      <p:regular r:id="rId25"/>
      <p:bold r:id="rId26"/>
      <p:italic r:id="rId27"/>
      <p:boldItalic r:id="rId28"/>
    </p:embeddedFont>
    <p:embeddedFont>
      <p:font typeface="La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9" autoAdjust="0"/>
    <p:restoredTop sz="94660"/>
  </p:normalViewPr>
  <p:slideViewPr>
    <p:cSldViewPr snapToGrid="0">
      <p:cViewPr varScale="1">
        <p:scale>
          <a:sx n="91" d="100"/>
          <a:sy n="91" d="100"/>
        </p:scale>
        <p:origin x="85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6b3a06400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6b3a06400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6b3a06400e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6b3a06400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6b3a06400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6b3a06400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6b3a06400e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6b3a06400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6b3a06400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6b3a06400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6b3a06400e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6b3a06400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6b3a06400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6b3a06400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6b3a06400e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6b3a06400e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6b3a06400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6b3a06400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6b3a06400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6b3a06400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6b3a06400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6b3a06400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6b3a06400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6b3a06400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6b3a06400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6b3a06400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Huffman Coding</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1297500" y="3803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Huffman  Coding</a:t>
            </a:r>
            <a:endParaRPr/>
          </a:p>
        </p:txBody>
      </p:sp>
      <p:sp>
        <p:nvSpPr>
          <p:cNvPr id="290" name="Google Shape;290;p25"/>
          <p:cNvSpPr txBox="1">
            <a:spLocks noGrp="1"/>
          </p:cNvSpPr>
          <p:nvPr>
            <p:ph type="body" idx="1"/>
          </p:nvPr>
        </p:nvSpPr>
        <p:spPr>
          <a:xfrm>
            <a:off x="1378075" y="1085850"/>
            <a:ext cx="5001000" cy="3392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dirty="0"/>
              <a:t>Now 30 is minimum and we will find another character which is minimum.</a:t>
            </a:r>
            <a:endParaRPr sz="1400" dirty="0"/>
          </a:p>
          <a:p>
            <a:pPr marL="457200" lvl="0" indent="0" algn="l" rtl="0">
              <a:spcBef>
                <a:spcPts val="1600"/>
              </a:spcBef>
              <a:spcAft>
                <a:spcPts val="0"/>
              </a:spcAft>
              <a:buNone/>
            </a:pPr>
            <a:r>
              <a:rPr lang="en-GB" sz="1400" dirty="0"/>
              <a:t>‘a ’ has 30 frequency .</a:t>
            </a:r>
            <a:endParaRPr sz="1400" dirty="0"/>
          </a:p>
          <a:p>
            <a:pPr marL="457200" lvl="0" indent="0" algn="l" rtl="0">
              <a:spcBef>
                <a:spcPts val="1600"/>
              </a:spcBef>
              <a:spcAft>
                <a:spcPts val="1600"/>
              </a:spcAft>
              <a:buNone/>
            </a:pPr>
            <a:r>
              <a:rPr lang="en-GB" sz="1400" b="1" dirty="0"/>
              <a:t>So</a:t>
            </a:r>
            <a:r>
              <a:rPr lang="en-GB" sz="1400" dirty="0"/>
              <a:t>                                                </a:t>
            </a:r>
            <a:endParaRPr sz="1400" dirty="0"/>
          </a:p>
        </p:txBody>
      </p:sp>
      <p:sp>
        <p:nvSpPr>
          <p:cNvPr id="291" name="Google Shape;291;p25"/>
          <p:cNvSpPr txBox="1"/>
          <p:nvPr/>
        </p:nvSpPr>
        <p:spPr>
          <a:xfrm>
            <a:off x="7198225" y="1567550"/>
            <a:ext cx="12489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Lato"/>
                <a:ea typeface="Lato"/>
                <a:cs typeface="Lato"/>
                <a:sym typeface="Lato"/>
              </a:rPr>
              <a:t>a=30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b=40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c=10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d=20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Total Length</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100</a:t>
            </a:r>
            <a:endParaRPr dirty="0">
              <a:solidFill>
                <a:schemeClr val="lt1"/>
              </a:solidFill>
              <a:latin typeface="Lato"/>
              <a:ea typeface="Lato"/>
              <a:cs typeface="Lato"/>
              <a:sym typeface="Lato"/>
            </a:endParaRPr>
          </a:p>
        </p:txBody>
      </p:sp>
      <p:sp>
        <p:nvSpPr>
          <p:cNvPr id="292" name="Google Shape;292;p25"/>
          <p:cNvSpPr/>
          <p:nvPr/>
        </p:nvSpPr>
        <p:spPr>
          <a:xfrm>
            <a:off x="4533225" y="3012700"/>
            <a:ext cx="735900" cy="428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30</a:t>
            </a:r>
            <a:endParaRPr sz="1200">
              <a:solidFill>
                <a:schemeClr val="dk1"/>
              </a:solidFill>
            </a:endParaRPr>
          </a:p>
        </p:txBody>
      </p:sp>
      <p:sp>
        <p:nvSpPr>
          <p:cNvPr id="293" name="Google Shape;293;p25"/>
          <p:cNvSpPr/>
          <p:nvPr/>
        </p:nvSpPr>
        <p:spPr>
          <a:xfrm>
            <a:off x="3719975" y="35856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a:p>
        </p:txBody>
      </p:sp>
      <p:sp>
        <p:nvSpPr>
          <p:cNvPr id="294" name="Google Shape;294;p25"/>
          <p:cNvSpPr/>
          <p:nvPr/>
        </p:nvSpPr>
        <p:spPr>
          <a:xfrm>
            <a:off x="5269125" y="35856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
            </a:r>
            <a:endParaRPr/>
          </a:p>
        </p:txBody>
      </p:sp>
      <p:cxnSp>
        <p:nvCxnSpPr>
          <p:cNvPr id="295" name="Google Shape;295;p25"/>
          <p:cNvCxnSpPr>
            <a:stCxn id="292" idx="3"/>
            <a:endCxn id="293" idx="7"/>
          </p:cNvCxnSpPr>
          <p:nvPr/>
        </p:nvCxnSpPr>
        <p:spPr>
          <a:xfrm flipH="1">
            <a:off x="4348105" y="3378618"/>
            <a:ext cx="292890" cy="278820"/>
          </a:xfrm>
          <a:prstGeom prst="straightConnector1">
            <a:avLst/>
          </a:prstGeom>
          <a:noFill/>
          <a:ln w="9525" cap="flat" cmpd="sng">
            <a:solidFill>
              <a:schemeClr val="lt1"/>
            </a:solidFill>
            <a:prstDash val="solid"/>
            <a:round/>
            <a:headEnd type="none" w="med" len="med"/>
            <a:tailEnd type="none" w="med" len="med"/>
          </a:ln>
        </p:spPr>
      </p:cxnSp>
      <p:cxnSp>
        <p:nvCxnSpPr>
          <p:cNvPr id="296" name="Google Shape;296;p25"/>
          <p:cNvCxnSpPr>
            <a:stCxn id="292" idx="5"/>
            <a:endCxn id="294" idx="1"/>
          </p:cNvCxnSpPr>
          <p:nvPr/>
        </p:nvCxnSpPr>
        <p:spPr>
          <a:xfrm>
            <a:off x="5161355" y="3378618"/>
            <a:ext cx="215540" cy="278820"/>
          </a:xfrm>
          <a:prstGeom prst="straightConnector1">
            <a:avLst/>
          </a:prstGeom>
          <a:noFill/>
          <a:ln w="9525" cap="flat" cmpd="sng">
            <a:solidFill>
              <a:schemeClr val="lt1"/>
            </a:solidFill>
            <a:prstDash val="solid"/>
            <a:round/>
            <a:headEnd type="none" w="med" len="med"/>
            <a:tailEnd type="none" w="med" len="med"/>
          </a:ln>
        </p:spPr>
      </p:cxnSp>
      <p:sp>
        <p:nvSpPr>
          <p:cNvPr id="297" name="Google Shape;297;p25"/>
          <p:cNvSpPr/>
          <p:nvPr/>
        </p:nvSpPr>
        <p:spPr>
          <a:xfrm>
            <a:off x="3142525" y="2778050"/>
            <a:ext cx="8727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a:t>
            </a:r>
            <a:endParaRPr/>
          </a:p>
        </p:txBody>
      </p:sp>
      <p:sp>
        <p:nvSpPr>
          <p:cNvPr id="298" name="Google Shape;298;p25"/>
          <p:cNvSpPr/>
          <p:nvPr/>
        </p:nvSpPr>
        <p:spPr>
          <a:xfrm>
            <a:off x="4015225" y="2142288"/>
            <a:ext cx="7923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60</a:t>
            </a:r>
            <a:endParaRPr/>
          </a:p>
        </p:txBody>
      </p:sp>
      <p:cxnSp>
        <p:nvCxnSpPr>
          <p:cNvPr id="299" name="Google Shape;299;p25"/>
          <p:cNvCxnSpPr>
            <a:stCxn id="298" idx="3"/>
            <a:endCxn id="297" idx="7"/>
          </p:cNvCxnSpPr>
          <p:nvPr/>
        </p:nvCxnSpPr>
        <p:spPr>
          <a:xfrm flipH="1">
            <a:off x="3887355" y="2650579"/>
            <a:ext cx="243900" cy="199200"/>
          </a:xfrm>
          <a:prstGeom prst="straightConnector1">
            <a:avLst/>
          </a:prstGeom>
          <a:noFill/>
          <a:ln w="9525" cap="flat" cmpd="sng">
            <a:solidFill>
              <a:schemeClr val="lt1"/>
            </a:solidFill>
            <a:prstDash val="solid"/>
            <a:round/>
            <a:headEnd type="none" w="med" len="med"/>
            <a:tailEnd type="none" w="med" len="med"/>
          </a:ln>
        </p:spPr>
      </p:cxnSp>
      <p:cxnSp>
        <p:nvCxnSpPr>
          <p:cNvPr id="300" name="Google Shape;300;p25"/>
          <p:cNvCxnSpPr>
            <a:stCxn id="298" idx="5"/>
            <a:endCxn id="292" idx="0"/>
          </p:cNvCxnSpPr>
          <p:nvPr/>
        </p:nvCxnSpPr>
        <p:spPr>
          <a:xfrm>
            <a:off x="4691495" y="2650579"/>
            <a:ext cx="209700" cy="3621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0"/>
                                        </p:tgtEl>
                                        <p:attrNameLst>
                                          <p:attrName>style.visibility</p:attrName>
                                        </p:attrNameLst>
                                      </p:cBhvr>
                                      <p:to>
                                        <p:strVal val="visible"/>
                                      </p:to>
                                    </p:set>
                                    <p:animEffect transition="in" filter="fade">
                                      <p:cBhvr>
                                        <p:cTn id="11" dur="1000"/>
                                        <p:tgtEl>
                                          <p:spTgt spid="3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99"/>
                                        </p:tgtEl>
                                        <p:attrNameLst>
                                          <p:attrName>style.visibility</p:attrName>
                                        </p:attrNameLst>
                                      </p:cBhvr>
                                      <p:to>
                                        <p:strVal val="visible"/>
                                      </p:to>
                                    </p:set>
                                    <p:animEffect transition="in" filter="fade">
                                      <p:cBhvr>
                                        <p:cTn id="16" dur="1000"/>
                                        <p:tgtEl>
                                          <p:spTgt spid="29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6"/>
          <p:cNvSpPr txBox="1">
            <a:spLocks noGrp="1"/>
          </p:cNvSpPr>
          <p:nvPr>
            <p:ph type="title"/>
          </p:nvPr>
        </p:nvSpPr>
        <p:spPr>
          <a:xfrm>
            <a:off x="1297500" y="3803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Huffman  Coding</a:t>
            </a:r>
            <a:endParaRPr dirty="0"/>
          </a:p>
        </p:txBody>
      </p:sp>
      <p:sp>
        <p:nvSpPr>
          <p:cNvPr id="306" name="Google Shape;306;p26"/>
          <p:cNvSpPr txBox="1">
            <a:spLocks noGrp="1"/>
          </p:cNvSpPr>
          <p:nvPr>
            <p:ph type="body" idx="1"/>
          </p:nvPr>
        </p:nvSpPr>
        <p:spPr>
          <a:xfrm>
            <a:off x="839175" y="1159689"/>
            <a:ext cx="5001000" cy="3334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600" dirty="0"/>
              <a:t>Now 60 is minimum and we will find another character which is minimum.</a:t>
            </a:r>
            <a:endParaRPr sz="1600" dirty="0"/>
          </a:p>
          <a:p>
            <a:pPr marL="457200" lvl="0" indent="0" algn="l" rtl="0">
              <a:spcBef>
                <a:spcPts val="1600"/>
              </a:spcBef>
              <a:spcAft>
                <a:spcPts val="0"/>
              </a:spcAft>
              <a:buNone/>
            </a:pPr>
            <a:r>
              <a:rPr lang="en-GB" sz="1600" dirty="0"/>
              <a:t>‘b’ has 40 frequency .</a:t>
            </a:r>
            <a:endParaRPr sz="1600" dirty="0"/>
          </a:p>
          <a:p>
            <a:pPr marL="457200" lvl="0" indent="0" algn="l" rtl="0">
              <a:spcBef>
                <a:spcPts val="1600"/>
              </a:spcBef>
              <a:spcAft>
                <a:spcPts val="0"/>
              </a:spcAft>
              <a:buNone/>
            </a:pPr>
            <a:r>
              <a:rPr lang="en-GB" sz="1600" dirty="0"/>
              <a:t>So 60 will be on </a:t>
            </a:r>
            <a:endParaRPr sz="1600" dirty="0"/>
          </a:p>
          <a:p>
            <a:pPr marL="457200" lvl="0" indent="0" algn="l" rtl="0">
              <a:spcBef>
                <a:spcPts val="1600"/>
              </a:spcBef>
              <a:spcAft>
                <a:spcPts val="0"/>
              </a:spcAft>
              <a:buNone/>
            </a:pPr>
            <a:r>
              <a:rPr lang="en-GB" sz="1600" dirty="0"/>
              <a:t>Right and </a:t>
            </a:r>
            <a:endParaRPr sz="1600" dirty="0"/>
          </a:p>
          <a:p>
            <a:pPr marL="457200" lvl="0" indent="0" algn="l" rtl="0">
              <a:spcBef>
                <a:spcPts val="1600"/>
              </a:spcBef>
              <a:spcAft>
                <a:spcPts val="0"/>
              </a:spcAft>
              <a:buNone/>
            </a:pPr>
            <a:r>
              <a:rPr lang="en-GB" sz="1600" dirty="0"/>
              <a:t>B will be</a:t>
            </a:r>
            <a:endParaRPr sz="1600" dirty="0"/>
          </a:p>
          <a:p>
            <a:pPr marL="457200" lvl="0" indent="0" algn="l" rtl="0">
              <a:spcBef>
                <a:spcPts val="1600"/>
              </a:spcBef>
              <a:spcAft>
                <a:spcPts val="0"/>
              </a:spcAft>
              <a:buNone/>
            </a:pPr>
            <a:r>
              <a:rPr lang="en-GB" sz="1600" dirty="0"/>
              <a:t>On left.</a:t>
            </a:r>
            <a:endParaRPr sz="1600" dirty="0"/>
          </a:p>
          <a:p>
            <a:pPr marL="457200" lvl="0" indent="0" algn="l" rtl="0">
              <a:spcBef>
                <a:spcPts val="1600"/>
              </a:spcBef>
              <a:spcAft>
                <a:spcPts val="1600"/>
              </a:spcAft>
              <a:buNone/>
            </a:pPr>
            <a:r>
              <a:rPr lang="en-GB" sz="1400" dirty="0"/>
              <a:t>                                                      </a:t>
            </a:r>
            <a:endParaRPr sz="1400" dirty="0"/>
          </a:p>
        </p:txBody>
      </p:sp>
      <p:sp>
        <p:nvSpPr>
          <p:cNvPr id="307" name="Google Shape;307;p26"/>
          <p:cNvSpPr txBox="1"/>
          <p:nvPr/>
        </p:nvSpPr>
        <p:spPr>
          <a:xfrm>
            <a:off x="7198225" y="1567550"/>
            <a:ext cx="12489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Lato"/>
                <a:ea typeface="Lato"/>
                <a:cs typeface="Lato"/>
                <a:sym typeface="Lato"/>
              </a:rPr>
              <a:t>a=30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b=40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c=10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d=20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Total Length</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100</a:t>
            </a:r>
            <a:endParaRPr dirty="0">
              <a:solidFill>
                <a:schemeClr val="lt1"/>
              </a:solidFill>
              <a:latin typeface="Lato"/>
              <a:ea typeface="Lato"/>
              <a:cs typeface="Lato"/>
              <a:sym typeface="Lato"/>
            </a:endParaRPr>
          </a:p>
        </p:txBody>
      </p:sp>
      <p:sp>
        <p:nvSpPr>
          <p:cNvPr id="308" name="Google Shape;308;p26"/>
          <p:cNvSpPr/>
          <p:nvPr/>
        </p:nvSpPr>
        <p:spPr>
          <a:xfrm>
            <a:off x="4788375" y="3788638"/>
            <a:ext cx="735900" cy="428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30</a:t>
            </a:r>
            <a:endParaRPr sz="1200">
              <a:solidFill>
                <a:schemeClr val="dk1"/>
              </a:solidFill>
            </a:endParaRPr>
          </a:p>
        </p:txBody>
      </p:sp>
      <p:sp>
        <p:nvSpPr>
          <p:cNvPr id="309" name="Google Shape;309;p26"/>
          <p:cNvSpPr/>
          <p:nvPr/>
        </p:nvSpPr>
        <p:spPr>
          <a:xfrm>
            <a:off x="4204050"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a:p>
        </p:txBody>
      </p:sp>
      <p:sp>
        <p:nvSpPr>
          <p:cNvPr id="310" name="Google Shape;310;p26"/>
          <p:cNvSpPr/>
          <p:nvPr/>
        </p:nvSpPr>
        <p:spPr>
          <a:xfrm>
            <a:off x="5524275"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
            </a:r>
            <a:endParaRPr/>
          </a:p>
        </p:txBody>
      </p:sp>
      <p:cxnSp>
        <p:nvCxnSpPr>
          <p:cNvPr id="311" name="Google Shape;311;p26"/>
          <p:cNvCxnSpPr>
            <a:stCxn id="308" idx="3"/>
          </p:cNvCxnSpPr>
          <p:nvPr/>
        </p:nvCxnSpPr>
        <p:spPr>
          <a:xfrm flipH="1">
            <a:off x="4584445" y="4154556"/>
            <a:ext cx="311700" cy="215100"/>
          </a:xfrm>
          <a:prstGeom prst="straightConnector1">
            <a:avLst/>
          </a:prstGeom>
          <a:noFill/>
          <a:ln w="9525" cap="flat" cmpd="sng">
            <a:solidFill>
              <a:schemeClr val="lt1"/>
            </a:solidFill>
            <a:prstDash val="solid"/>
            <a:round/>
            <a:headEnd type="none" w="med" len="med"/>
            <a:tailEnd type="none" w="med" len="med"/>
          </a:ln>
        </p:spPr>
      </p:cxnSp>
      <p:cxnSp>
        <p:nvCxnSpPr>
          <p:cNvPr id="312" name="Google Shape;312;p26"/>
          <p:cNvCxnSpPr>
            <a:endCxn id="310" idx="1"/>
          </p:cNvCxnSpPr>
          <p:nvPr/>
        </p:nvCxnSpPr>
        <p:spPr>
          <a:xfrm>
            <a:off x="5364745" y="4145338"/>
            <a:ext cx="267300" cy="232800"/>
          </a:xfrm>
          <a:prstGeom prst="straightConnector1">
            <a:avLst/>
          </a:prstGeom>
          <a:noFill/>
          <a:ln w="9525" cap="flat" cmpd="sng">
            <a:solidFill>
              <a:schemeClr val="lt1"/>
            </a:solidFill>
            <a:prstDash val="solid"/>
            <a:round/>
            <a:headEnd type="none" w="med" len="med"/>
            <a:tailEnd type="none" w="med" len="med"/>
          </a:ln>
        </p:spPr>
      </p:cxnSp>
      <p:sp>
        <p:nvSpPr>
          <p:cNvPr id="313" name="Google Shape;313;p26"/>
          <p:cNvSpPr/>
          <p:nvPr/>
        </p:nvSpPr>
        <p:spPr>
          <a:xfrm>
            <a:off x="3484800" y="3757900"/>
            <a:ext cx="8727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a:t>
            </a:r>
            <a:endParaRPr/>
          </a:p>
        </p:txBody>
      </p:sp>
      <p:sp>
        <p:nvSpPr>
          <p:cNvPr id="314" name="Google Shape;314;p26"/>
          <p:cNvSpPr/>
          <p:nvPr/>
        </p:nvSpPr>
        <p:spPr>
          <a:xfrm>
            <a:off x="4103850" y="3104150"/>
            <a:ext cx="7923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60</a:t>
            </a:r>
            <a:endParaRPr/>
          </a:p>
        </p:txBody>
      </p:sp>
      <p:cxnSp>
        <p:nvCxnSpPr>
          <p:cNvPr id="315" name="Google Shape;315;p26"/>
          <p:cNvCxnSpPr>
            <a:stCxn id="314" idx="3"/>
            <a:endCxn id="313" idx="0"/>
          </p:cNvCxnSpPr>
          <p:nvPr/>
        </p:nvCxnSpPr>
        <p:spPr>
          <a:xfrm flipH="1">
            <a:off x="3921080" y="3612441"/>
            <a:ext cx="298800" cy="14550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26"/>
          <p:cNvCxnSpPr>
            <a:stCxn id="314" idx="5"/>
            <a:endCxn id="308" idx="0"/>
          </p:cNvCxnSpPr>
          <p:nvPr/>
        </p:nvCxnSpPr>
        <p:spPr>
          <a:xfrm>
            <a:off x="4780120" y="3612441"/>
            <a:ext cx="376205" cy="176197"/>
          </a:xfrm>
          <a:prstGeom prst="straightConnector1">
            <a:avLst/>
          </a:prstGeom>
          <a:noFill/>
          <a:ln w="9525" cap="flat" cmpd="sng">
            <a:solidFill>
              <a:schemeClr val="lt1"/>
            </a:solidFill>
            <a:prstDash val="solid"/>
            <a:round/>
            <a:headEnd type="none" w="med" len="med"/>
            <a:tailEnd type="none" w="med" len="med"/>
          </a:ln>
        </p:spPr>
      </p:cxnSp>
      <p:sp>
        <p:nvSpPr>
          <p:cNvPr id="317" name="Google Shape;317;p26"/>
          <p:cNvSpPr/>
          <p:nvPr/>
        </p:nvSpPr>
        <p:spPr>
          <a:xfrm>
            <a:off x="2993475" y="303818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B</a:t>
            </a:r>
            <a:endParaRPr/>
          </a:p>
        </p:txBody>
      </p:sp>
      <p:sp>
        <p:nvSpPr>
          <p:cNvPr id="318" name="Google Shape;318;p26"/>
          <p:cNvSpPr/>
          <p:nvPr/>
        </p:nvSpPr>
        <p:spPr>
          <a:xfrm>
            <a:off x="3553200" y="231849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100</a:t>
            </a:r>
            <a:endParaRPr dirty="0"/>
          </a:p>
        </p:txBody>
      </p:sp>
      <p:cxnSp>
        <p:nvCxnSpPr>
          <p:cNvPr id="319" name="Google Shape;319;p26"/>
          <p:cNvCxnSpPr>
            <a:stCxn id="318" idx="3"/>
          </p:cNvCxnSpPr>
          <p:nvPr/>
        </p:nvCxnSpPr>
        <p:spPr>
          <a:xfrm flipH="1">
            <a:off x="3352800" y="2826789"/>
            <a:ext cx="308170" cy="211399"/>
          </a:xfrm>
          <a:prstGeom prst="straightConnector1">
            <a:avLst/>
          </a:prstGeom>
          <a:noFill/>
          <a:ln w="9525" cap="flat" cmpd="sng">
            <a:solidFill>
              <a:schemeClr val="bg1"/>
            </a:solidFill>
            <a:prstDash val="solid"/>
            <a:round/>
            <a:headEnd type="none" w="med" len="med"/>
            <a:tailEnd type="none" w="med" len="med"/>
          </a:ln>
        </p:spPr>
      </p:cxnSp>
      <p:cxnSp>
        <p:nvCxnSpPr>
          <p:cNvPr id="320" name="Google Shape;320;p26"/>
          <p:cNvCxnSpPr>
            <a:stCxn id="318" idx="5"/>
            <a:endCxn id="314" idx="0"/>
          </p:cNvCxnSpPr>
          <p:nvPr/>
        </p:nvCxnSpPr>
        <p:spPr>
          <a:xfrm>
            <a:off x="4181330" y="2826789"/>
            <a:ext cx="318670" cy="277361"/>
          </a:xfrm>
          <a:prstGeom prst="straightConnector1">
            <a:avLst/>
          </a:prstGeom>
          <a:noFill/>
          <a:ln w="9525" cap="flat" cmpd="sng">
            <a:solidFill>
              <a:schemeClr val="bg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1"/>
                                        </p:tgtEl>
                                        <p:attrNameLst>
                                          <p:attrName>style.visibility</p:attrName>
                                        </p:attrNameLst>
                                      </p:cBhvr>
                                      <p:to>
                                        <p:strVal val="visible"/>
                                      </p:to>
                                    </p:set>
                                    <p:animEffect transition="in" filter="fade">
                                      <p:cBhvr>
                                        <p:cTn id="15" dur="1000"/>
                                        <p:tgtEl>
                                          <p:spTgt spid="3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2"/>
                                        </p:tgtEl>
                                        <p:attrNameLst>
                                          <p:attrName>style.visibility</p:attrName>
                                        </p:attrNameLst>
                                      </p:cBhvr>
                                      <p:to>
                                        <p:strVal val="visible"/>
                                      </p:to>
                                    </p:set>
                                    <p:animEffect transition="in" filter="fade">
                                      <p:cBhvr>
                                        <p:cTn id="20" dur="1000"/>
                                        <p:tgtEl>
                                          <p:spTgt spid="3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8"/>
                                        </p:tgtEl>
                                        <p:attrNameLst>
                                          <p:attrName>style.visibility</p:attrName>
                                        </p:attrNameLst>
                                      </p:cBhvr>
                                      <p:to>
                                        <p:strVal val="visible"/>
                                      </p:to>
                                    </p:set>
                                    <p:animEffect transition="in" filter="fade">
                                      <p:cBhvr>
                                        <p:cTn id="25" dur="1000"/>
                                        <p:tgtEl>
                                          <p:spTgt spid="30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6"/>
                                        </p:tgtEl>
                                        <p:attrNameLst>
                                          <p:attrName>style.visibility</p:attrName>
                                        </p:attrNameLst>
                                      </p:cBhvr>
                                      <p:to>
                                        <p:strVal val="visible"/>
                                      </p:to>
                                    </p:set>
                                    <p:animEffect transition="in" filter="fade">
                                      <p:cBhvr>
                                        <p:cTn id="34" dur="1000"/>
                                        <p:tgtEl>
                                          <p:spTgt spid="3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5"/>
                                        </p:tgtEl>
                                        <p:attrNameLst>
                                          <p:attrName>style.visibility</p:attrName>
                                        </p:attrNameLst>
                                      </p:cBhvr>
                                      <p:to>
                                        <p:strVal val="visible"/>
                                      </p:to>
                                    </p:set>
                                    <p:animEffect transition="in" filter="fade">
                                      <p:cBhvr>
                                        <p:cTn id="43" dur="1000"/>
                                        <p:tgtEl>
                                          <p:spTgt spid="3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17"/>
                                        </p:tgtEl>
                                        <p:attrNameLst>
                                          <p:attrName>style.visibility</p:attrName>
                                        </p:attrNameLst>
                                      </p:cBhvr>
                                      <p:to>
                                        <p:strVal val="visible"/>
                                      </p:to>
                                    </p:set>
                                    <p:animEffect transition="in" filter="fade">
                                      <p:cBhvr>
                                        <p:cTn id="48" dur="1000"/>
                                        <p:tgtEl>
                                          <p:spTgt spid="3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9"/>
                                        </p:tgtEl>
                                        <p:attrNameLst>
                                          <p:attrName>style.visibility</p:attrName>
                                        </p:attrNameLst>
                                      </p:cBhvr>
                                      <p:to>
                                        <p:strVal val="visible"/>
                                      </p:to>
                                    </p:set>
                                    <p:animEffect transition="in" filter="fade">
                                      <p:cBhvr>
                                        <p:cTn id="53" dur="1000"/>
                                        <p:tgtEl>
                                          <p:spTgt spid="3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20"/>
                                        </p:tgtEl>
                                        <p:attrNameLst>
                                          <p:attrName>style.visibility</p:attrName>
                                        </p:attrNameLst>
                                      </p:cBhvr>
                                      <p:to>
                                        <p:strVal val="visible"/>
                                      </p:to>
                                    </p:set>
                                    <p:animEffect transition="in" filter="fade">
                                      <p:cBhvr>
                                        <p:cTn id="58" dur="1000"/>
                                        <p:tgtEl>
                                          <p:spTgt spid="3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8"/>
                                        </p:tgtEl>
                                        <p:attrNameLst>
                                          <p:attrName>style.visibility</p:attrName>
                                        </p:attrNameLst>
                                      </p:cBhvr>
                                      <p:to>
                                        <p:strVal val="visible"/>
                                      </p:to>
                                    </p:set>
                                    <p:animEffect transition="in" filter="fade">
                                      <p:cBhvr>
                                        <p:cTn id="63" dur="10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1297500" y="3803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Huffman  Coding</a:t>
            </a:r>
            <a:endParaRPr/>
          </a:p>
        </p:txBody>
      </p:sp>
      <p:sp>
        <p:nvSpPr>
          <p:cNvPr id="326" name="Google Shape;326;p27"/>
          <p:cNvSpPr txBox="1">
            <a:spLocks noGrp="1"/>
          </p:cNvSpPr>
          <p:nvPr>
            <p:ph type="body" idx="1"/>
          </p:nvPr>
        </p:nvSpPr>
        <p:spPr>
          <a:xfrm>
            <a:off x="901825" y="1133288"/>
            <a:ext cx="5813300" cy="3334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lang="en-GB" sz="1800" dirty="0" smtClean="0"/>
          </a:p>
          <a:p>
            <a:pPr marL="457200" lvl="0" indent="0" algn="l" rtl="0">
              <a:spcBef>
                <a:spcPts val="0"/>
              </a:spcBef>
              <a:spcAft>
                <a:spcPts val="0"/>
              </a:spcAft>
              <a:buNone/>
            </a:pPr>
            <a:r>
              <a:rPr lang="en-GB" sz="1800" dirty="0" smtClean="0"/>
              <a:t>Now </a:t>
            </a:r>
            <a:r>
              <a:rPr lang="en-GB" sz="1800" dirty="0"/>
              <a:t>Start traversing and add 0 to left and 1 to right </a:t>
            </a:r>
            <a:endParaRPr sz="1800" dirty="0"/>
          </a:p>
          <a:p>
            <a:pPr marL="457200" lvl="0" indent="0" algn="l" rtl="0">
              <a:spcBef>
                <a:spcPts val="1600"/>
              </a:spcBef>
              <a:spcAft>
                <a:spcPts val="0"/>
              </a:spcAft>
              <a:buNone/>
            </a:pPr>
            <a:r>
              <a:rPr lang="en-GB" dirty="0"/>
              <a:t>                           </a:t>
            </a:r>
            <a:endParaRPr sz="1400" dirty="0"/>
          </a:p>
          <a:p>
            <a:pPr marL="457200" lvl="0" indent="0" algn="l" rtl="0">
              <a:spcBef>
                <a:spcPts val="1600"/>
              </a:spcBef>
              <a:spcAft>
                <a:spcPts val="1600"/>
              </a:spcAft>
              <a:buNone/>
            </a:pPr>
            <a:r>
              <a:rPr lang="en-GB" dirty="0"/>
              <a:t>                           </a:t>
            </a:r>
            <a:endParaRPr dirty="0"/>
          </a:p>
        </p:txBody>
      </p:sp>
      <p:sp>
        <p:nvSpPr>
          <p:cNvPr id="327" name="Google Shape;327;p27"/>
          <p:cNvSpPr txBox="1"/>
          <p:nvPr/>
        </p:nvSpPr>
        <p:spPr>
          <a:xfrm>
            <a:off x="6204425" y="1759275"/>
            <a:ext cx="2565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
        <p:nvSpPr>
          <p:cNvPr id="328" name="Google Shape;328;p27"/>
          <p:cNvSpPr/>
          <p:nvPr/>
        </p:nvSpPr>
        <p:spPr>
          <a:xfrm>
            <a:off x="4788375" y="3788638"/>
            <a:ext cx="735900" cy="428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30</a:t>
            </a:r>
            <a:endParaRPr sz="1200">
              <a:solidFill>
                <a:schemeClr val="dk1"/>
              </a:solidFill>
            </a:endParaRPr>
          </a:p>
        </p:txBody>
      </p:sp>
      <p:sp>
        <p:nvSpPr>
          <p:cNvPr id="329" name="Google Shape;329;p27"/>
          <p:cNvSpPr/>
          <p:nvPr/>
        </p:nvSpPr>
        <p:spPr>
          <a:xfrm>
            <a:off x="4204050"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a:p>
        </p:txBody>
      </p:sp>
      <p:sp>
        <p:nvSpPr>
          <p:cNvPr id="330" name="Google Shape;330;p27"/>
          <p:cNvSpPr/>
          <p:nvPr/>
        </p:nvSpPr>
        <p:spPr>
          <a:xfrm>
            <a:off x="5524275"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
            </a:r>
            <a:endParaRPr/>
          </a:p>
        </p:txBody>
      </p:sp>
      <p:cxnSp>
        <p:nvCxnSpPr>
          <p:cNvPr id="331" name="Google Shape;331;p27"/>
          <p:cNvCxnSpPr>
            <a:stCxn id="328" idx="3"/>
          </p:cNvCxnSpPr>
          <p:nvPr/>
        </p:nvCxnSpPr>
        <p:spPr>
          <a:xfrm flipH="1">
            <a:off x="4584445" y="4154556"/>
            <a:ext cx="311700" cy="215100"/>
          </a:xfrm>
          <a:prstGeom prst="straightConnector1">
            <a:avLst/>
          </a:prstGeom>
          <a:noFill/>
          <a:ln w="9525" cap="flat" cmpd="sng">
            <a:solidFill>
              <a:schemeClr val="lt1"/>
            </a:solidFill>
            <a:prstDash val="solid"/>
            <a:round/>
            <a:headEnd type="none" w="med" len="med"/>
            <a:tailEnd type="none" w="med" len="med"/>
          </a:ln>
        </p:spPr>
      </p:cxnSp>
      <p:cxnSp>
        <p:nvCxnSpPr>
          <p:cNvPr id="332" name="Google Shape;332;p27"/>
          <p:cNvCxnSpPr>
            <a:endCxn id="330" idx="1"/>
          </p:cNvCxnSpPr>
          <p:nvPr/>
        </p:nvCxnSpPr>
        <p:spPr>
          <a:xfrm>
            <a:off x="5364745" y="4145338"/>
            <a:ext cx="267300" cy="232800"/>
          </a:xfrm>
          <a:prstGeom prst="straightConnector1">
            <a:avLst/>
          </a:prstGeom>
          <a:noFill/>
          <a:ln w="9525" cap="flat" cmpd="sng">
            <a:solidFill>
              <a:schemeClr val="lt1"/>
            </a:solidFill>
            <a:prstDash val="solid"/>
            <a:round/>
            <a:headEnd type="none" w="med" len="med"/>
            <a:tailEnd type="none" w="med" len="med"/>
          </a:ln>
        </p:spPr>
      </p:cxnSp>
      <p:sp>
        <p:nvSpPr>
          <p:cNvPr id="333" name="Google Shape;333;p27"/>
          <p:cNvSpPr/>
          <p:nvPr/>
        </p:nvSpPr>
        <p:spPr>
          <a:xfrm>
            <a:off x="3484800" y="3757900"/>
            <a:ext cx="8727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a:t>
            </a:r>
            <a:endParaRPr/>
          </a:p>
        </p:txBody>
      </p:sp>
      <p:sp>
        <p:nvSpPr>
          <p:cNvPr id="334" name="Google Shape;334;p27"/>
          <p:cNvSpPr/>
          <p:nvPr/>
        </p:nvSpPr>
        <p:spPr>
          <a:xfrm>
            <a:off x="4103850" y="3104150"/>
            <a:ext cx="7923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60</a:t>
            </a:r>
            <a:endParaRPr/>
          </a:p>
        </p:txBody>
      </p:sp>
      <p:cxnSp>
        <p:nvCxnSpPr>
          <p:cNvPr id="335" name="Google Shape;335;p27"/>
          <p:cNvCxnSpPr>
            <a:stCxn id="334" idx="3"/>
            <a:endCxn id="333" idx="0"/>
          </p:cNvCxnSpPr>
          <p:nvPr/>
        </p:nvCxnSpPr>
        <p:spPr>
          <a:xfrm flipH="1">
            <a:off x="3921080" y="3612441"/>
            <a:ext cx="298800" cy="145500"/>
          </a:xfrm>
          <a:prstGeom prst="straightConnector1">
            <a:avLst/>
          </a:prstGeom>
          <a:noFill/>
          <a:ln w="9525" cap="flat" cmpd="sng">
            <a:solidFill>
              <a:schemeClr val="lt1"/>
            </a:solidFill>
            <a:prstDash val="solid"/>
            <a:round/>
            <a:headEnd type="none" w="med" len="med"/>
            <a:tailEnd type="none" w="med" len="med"/>
          </a:ln>
        </p:spPr>
      </p:cxnSp>
      <p:cxnSp>
        <p:nvCxnSpPr>
          <p:cNvPr id="336" name="Google Shape;336;p27"/>
          <p:cNvCxnSpPr>
            <a:stCxn id="334" idx="5"/>
            <a:endCxn id="328" idx="0"/>
          </p:cNvCxnSpPr>
          <p:nvPr/>
        </p:nvCxnSpPr>
        <p:spPr>
          <a:xfrm>
            <a:off x="4780120" y="3612441"/>
            <a:ext cx="376200" cy="176100"/>
          </a:xfrm>
          <a:prstGeom prst="straightConnector1">
            <a:avLst/>
          </a:prstGeom>
          <a:noFill/>
          <a:ln w="9525" cap="flat" cmpd="sng">
            <a:solidFill>
              <a:schemeClr val="lt1"/>
            </a:solidFill>
            <a:prstDash val="solid"/>
            <a:round/>
            <a:headEnd type="none" w="med" len="med"/>
            <a:tailEnd type="none" w="med" len="med"/>
          </a:ln>
        </p:spPr>
      </p:cxnSp>
      <p:sp>
        <p:nvSpPr>
          <p:cNvPr id="337" name="Google Shape;337;p27"/>
          <p:cNvSpPr/>
          <p:nvPr/>
        </p:nvSpPr>
        <p:spPr>
          <a:xfrm>
            <a:off x="2993475" y="303818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B</a:t>
            </a:r>
            <a:endParaRPr/>
          </a:p>
        </p:txBody>
      </p:sp>
      <p:sp>
        <p:nvSpPr>
          <p:cNvPr id="338" name="Google Shape;338;p27"/>
          <p:cNvSpPr/>
          <p:nvPr/>
        </p:nvSpPr>
        <p:spPr>
          <a:xfrm>
            <a:off x="3553200" y="231849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100</a:t>
            </a:r>
            <a:endParaRPr dirty="0"/>
          </a:p>
        </p:txBody>
      </p:sp>
      <p:cxnSp>
        <p:nvCxnSpPr>
          <p:cNvPr id="339" name="Google Shape;339;p27"/>
          <p:cNvCxnSpPr>
            <a:stCxn id="338" idx="3"/>
            <a:endCxn id="337" idx="0"/>
          </p:cNvCxnSpPr>
          <p:nvPr/>
        </p:nvCxnSpPr>
        <p:spPr>
          <a:xfrm flipH="1">
            <a:off x="3361570" y="2826789"/>
            <a:ext cx="299400" cy="211500"/>
          </a:xfrm>
          <a:prstGeom prst="straightConnector1">
            <a:avLst/>
          </a:prstGeom>
          <a:noFill/>
          <a:ln w="9525" cap="flat" cmpd="sng">
            <a:solidFill>
              <a:schemeClr val="bg1"/>
            </a:solidFill>
            <a:prstDash val="solid"/>
            <a:round/>
            <a:headEnd type="none" w="med" len="med"/>
            <a:tailEnd type="none" w="med" len="med"/>
          </a:ln>
        </p:spPr>
      </p:cxnSp>
      <p:cxnSp>
        <p:nvCxnSpPr>
          <p:cNvPr id="340" name="Google Shape;340;p27"/>
          <p:cNvCxnSpPr>
            <a:stCxn id="338" idx="5"/>
            <a:endCxn id="334" idx="0"/>
          </p:cNvCxnSpPr>
          <p:nvPr/>
        </p:nvCxnSpPr>
        <p:spPr>
          <a:xfrm>
            <a:off x="4181330" y="2826789"/>
            <a:ext cx="318600" cy="277500"/>
          </a:xfrm>
          <a:prstGeom prst="straightConnector1">
            <a:avLst/>
          </a:prstGeom>
          <a:noFill/>
          <a:ln w="9525" cap="flat" cmpd="sng">
            <a:solidFill>
              <a:schemeClr val="bg1"/>
            </a:solidFill>
            <a:prstDash val="solid"/>
            <a:round/>
            <a:headEnd type="none" w="med" len="med"/>
            <a:tailEnd type="none" w="med" len="med"/>
          </a:ln>
        </p:spPr>
      </p:cxnSp>
      <p:sp>
        <p:nvSpPr>
          <p:cNvPr id="341" name="Google Shape;341;p27"/>
          <p:cNvSpPr txBox="1"/>
          <p:nvPr/>
        </p:nvSpPr>
        <p:spPr>
          <a:xfrm>
            <a:off x="3094275" y="25717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342" name="Google Shape;342;p27"/>
          <p:cNvSpPr txBox="1"/>
          <p:nvPr/>
        </p:nvSpPr>
        <p:spPr>
          <a:xfrm flipH="1">
            <a:off x="4505650" y="26590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343" name="Google Shape;343;p27"/>
          <p:cNvSpPr txBox="1"/>
          <p:nvPr/>
        </p:nvSpPr>
        <p:spPr>
          <a:xfrm>
            <a:off x="3882380" y="3381650"/>
            <a:ext cx="37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344" name="Google Shape;344;p27"/>
          <p:cNvSpPr txBox="1"/>
          <p:nvPr/>
        </p:nvSpPr>
        <p:spPr>
          <a:xfrm>
            <a:off x="4997025" y="3357750"/>
            <a:ext cx="31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345" name="Google Shape;345;p27"/>
          <p:cNvSpPr txBox="1"/>
          <p:nvPr/>
        </p:nvSpPr>
        <p:spPr>
          <a:xfrm>
            <a:off x="4481750" y="4017775"/>
            <a:ext cx="18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346" name="Google Shape;346;p27"/>
          <p:cNvSpPr txBox="1"/>
          <p:nvPr/>
        </p:nvSpPr>
        <p:spPr>
          <a:xfrm>
            <a:off x="5524275" y="4017775"/>
            <a:ext cx="4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3"/>
                                        </p:tgtEl>
                                        <p:attrNameLst>
                                          <p:attrName>style.visibility</p:attrName>
                                        </p:attrNameLst>
                                      </p:cBhvr>
                                      <p:to>
                                        <p:strVal val="visible"/>
                                      </p:to>
                                    </p:set>
                                    <p:animEffect transition="in" filter="fade">
                                      <p:cBhvr>
                                        <p:cTn id="17" dur="1000"/>
                                        <p:tgtEl>
                                          <p:spTgt spid="3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4"/>
                                        </p:tgtEl>
                                        <p:attrNameLst>
                                          <p:attrName>style.visibility</p:attrName>
                                        </p:attrNameLst>
                                      </p:cBhvr>
                                      <p:to>
                                        <p:strVal val="visible"/>
                                      </p:to>
                                    </p:set>
                                    <p:animEffect transition="in" filter="fade">
                                      <p:cBhvr>
                                        <p:cTn id="22" dur="1000"/>
                                        <p:tgtEl>
                                          <p:spTgt spid="3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5"/>
                                        </p:tgtEl>
                                        <p:attrNameLst>
                                          <p:attrName>style.visibility</p:attrName>
                                        </p:attrNameLst>
                                      </p:cBhvr>
                                      <p:to>
                                        <p:strVal val="visible"/>
                                      </p:to>
                                    </p:set>
                                    <p:animEffect transition="in" filter="fade">
                                      <p:cBhvr>
                                        <p:cTn id="27" dur="1000"/>
                                        <p:tgtEl>
                                          <p:spTgt spid="3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6"/>
                                        </p:tgtEl>
                                        <p:attrNameLst>
                                          <p:attrName>style.visibility</p:attrName>
                                        </p:attrNameLst>
                                      </p:cBhvr>
                                      <p:to>
                                        <p:strVal val="visible"/>
                                      </p:to>
                                    </p:set>
                                    <p:animEffect transition="in" filter="fade">
                                      <p:cBhvr>
                                        <p:cTn id="32" dur="10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8"/>
          <p:cNvSpPr txBox="1">
            <a:spLocks noGrp="1"/>
          </p:cNvSpPr>
          <p:nvPr>
            <p:ph type="title"/>
          </p:nvPr>
        </p:nvSpPr>
        <p:spPr>
          <a:xfrm>
            <a:off x="1297500" y="3803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Huffman  Coding</a:t>
            </a:r>
            <a:endParaRPr/>
          </a:p>
        </p:txBody>
      </p:sp>
      <p:sp>
        <p:nvSpPr>
          <p:cNvPr id="352" name="Google Shape;352;p28"/>
          <p:cNvSpPr txBox="1">
            <a:spLocks noGrp="1"/>
          </p:cNvSpPr>
          <p:nvPr>
            <p:ph type="body" idx="1"/>
          </p:nvPr>
        </p:nvSpPr>
        <p:spPr>
          <a:xfrm>
            <a:off x="1378075" y="1567550"/>
            <a:ext cx="5001000" cy="333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dirty="0"/>
              <a:t>Now Find Codes for each Character</a:t>
            </a:r>
            <a:endParaRPr sz="1600" dirty="0"/>
          </a:p>
          <a:p>
            <a:pPr marL="0" lvl="0" indent="0" algn="l" rtl="0">
              <a:lnSpc>
                <a:spcPct val="100000"/>
              </a:lnSpc>
              <a:spcBef>
                <a:spcPts val="0"/>
              </a:spcBef>
              <a:spcAft>
                <a:spcPts val="0"/>
              </a:spcAft>
              <a:buNone/>
            </a:pPr>
            <a:r>
              <a:rPr lang="en-GB" sz="1600" dirty="0"/>
              <a:t>Lets Start with a</a:t>
            </a:r>
            <a:endParaRPr sz="1600" dirty="0"/>
          </a:p>
          <a:p>
            <a:pPr marL="457200" lvl="0" indent="0" algn="l" rtl="0">
              <a:spcBef>
                <a:spcPts val="0"/>
              </a:spcBef>
              <a:spcAft>
                <a:spcPts val="0"/>
              </a:spcAft>
              <a:buNone/>
            </a:pPr>
            <a:r>
              <a:rPr lang="en-GB" dirty="0"/>
              <a:t>                           </a:t>
            </a:r>
            <a:endParaRPr sz="1400" dirty="0"/>
          </a:p>
          <a:p>
            <a:pPr marL="457200" lvl="0" indent="0" algn="l" rtl="0">
              <a:spcBef>
                <a:spcPts val="1600"/>
              </a:spcBef>
              <a:spcAft>
                <a:spcPts val="1600"/>
              </a:spcAft>
              <a:buNone/>
            </a:pPr>
            <a:r>
              <a:rPr lang="en-GB" dirty="0"/>
              <a:t>                           </a:t>
            </a:r>
            <a:endParaRPr dirty="0"/>
          </a:p>
        </p:txBody>
      </p:sp>
      <p:sp>
        <p:nvSpPr>
          <p:cNvPr id="353" name="Google Shape;353;p28"/>
          <p:cNvSpPr txBox="1"/>
          <p:nvPr/>
        </p:nvSpPr>
        <p:spPr>
          <a:xfrm>
            <a:off x="6204425" y="1759275"/>
            <a:ext cx="25650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a=10</a:t>
            </a:r>
            <a:endParaRPr sz="16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p:txBody>
      </p:sp>
      <p:sp>
        <p:nvSpPr>
          <p:cNvPr id="354" name="Google Shape;354;p28"/>
          <p:cNvSpPr/>
          <p:nvPr/>
        </p:nvSpPr>
        <p:spPr>
          <a:xfrm>
            <a:off x="4788375" y="3788638"/>
            <a:ext cx="735900" cy="428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30</a:t>
            </a:r>
            <a:endParaRPr sz="1200">
              <a:solidFill>
                <a:schemeClr val="dk1"/>
              </a:solidFill>
            </a:endParaRPr>
          </a:p>
        </p:txBody>
      </p:sp>
      <p:sp>
        <p:nvSpPr>
          <p:cNvPr id="355" name="Google Shape;355;p28"/>
          <p:cNvSpPr/>
          <p:nvPr/>
        </p:nvSpPr>
        <p:spPr>
          <a:xfrm>
            <a:off x="4204050"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a:p>
        </p:txBody>
      </p:sp>
      <p:sp>
        <p:nvSpPr>
          <p:cNvPr id="356" name="Google Shape;356;p28"/>
          <p:cNvSpPr/>
          <p:nvPr/>
        </p:nvSpPr>
        <p:spPr>
          <a:xfrm>
            <a:off x="5524275"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
            </a:r>
            <a:endParaRPr/>
          </a:p>
        </p:txBody>
      </p:sp>
      <p:cxnSp>
        <p:nvCxnSpPr>
          <p:cNvPr id="357" name="Google Shape;357;p28"/>
          <p:cNvCxnSpPr>
            <a:stCxn id="354" idx="3"/>
          </p:cNvCxnSpPr>
          <p:nvPr/>
        </p:nvCxnSpPr>
        <p:spPr>
          <a:xfrm flipH="1">
            <a:off x="4584445" y="4154556"/>
            <a:ext cx="311700" cy="215100"/>
          </a:xfrm>
          <a:prstGeom prst="straightConnector1">
            <a:avLst/>
          </a:prstGeom>
          <a:noFill/>
          <a:ln w="9525" cap="flat" cmpd="sng">
            <a:solidFill>
              <a:schemeClr val="lt1"/>
            </a:solidFill>
            <a:prstDash val="solid"/>
            <a:round/>
            <a:headEnd type="none" w="med" len="med"/>
            <a:tailEnd type="none" w="med" len="med"/>
          </a:ln>
        </p:spPr>
      </p:cxnSp>
      <p:cxnSp>
        <p:nvCxnSpPr>
          <p:cNvPr id="358" name="Google Shape;358;p28"/>
          <p:cNvCxnSpPr>
            <a:endCxn id="356" idx="1"/>
          </p:cNvCxnSpPr>
          <p:nvPr/>
        </p:nvCxnSpPr>
        <p:spPr>
          <a:xfrm>
            <a:off x="5364745" y="4145338"/>
            <a:ext cx="267300" cy="232800"/>
          </a:xfrm>
          <a:prstGeom prst="straightConnector1">
            <a:avLst/>
          </a:prstGeom>
          <a:noFill/>
          <a:ln w="9525" cap="flat" cmpd="sng">
            <a:solidFill>
              <a:schemeClr val="lt1"/>
            </a:solidFill>
            <a:prstDash val="solid"/>
            <a:round/>
            <a:headEnd type="none" w="med" len="med"/>
            <a:tailEnd type="none" w="med" len="med"/>
          </a:ln>
        </p:spPr>
      </p:cxnSp>
      <p:sp>
        <p:nvSpPr>
          <p:cNvPr id="359" name="Google Shape;359;p28"/>
          <p:cNvSpPr/>
          <p:nvPr/>
        </p:nvSpPr>
        <p:spPr>
          <a:xfrm>
            <a:off x="3484800" y="3757900"/>
            <a:ext cx="8727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a:t>
            </a:r>
            <a:endParaRPr/>
          </a:p>
        </p:txBody>
      </p:sp>
      <p:sp>
        <p:nvSpPr>
          <p:cNvPr id="360" name="Google Shape;360;p28"/>
          <p:cNvSpPr/>
          <p:nvPr/>
        </p:nvSpPr>
        <p:spPr>
          <a:xfrm>
            <a:off x="4103850" y="3104150"/>
            <a:ext cx="7923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60</a:t>
            </a:r>
            <a:endParaRPr/>
          </a:p>
        </p:txBody>
      </p:sp>
      <p:cxnSp>
        <p:nvCxnSpPr>
          <p:cNvPr id="361" name="Google Shape;361;p28"/>
          <p:cNvCxnSpPr>
            <a:stCxn id="360" idx="3"/>
            <a:endCxn id="359" idx="0"/>
          </p:cNvCxnSpPr>
          <p:nvPr/>
        </p:nvCxnSpPr>
        <p:spPr>
          <a:xfrm flipH="1">
            <a:off x="3921080" y="3612441"/>
            <a:ext cx="298800" cy="145500"/>
          </a:xfrm>
          <a:prstGeom prst="straightConnector1">
            <a:avLst/>
          </a:prstGeom>
          <a:noFill/>
          <a:ln w="9525" cap="flat" cmpd="sng">
            <a:solidFill>
              <a:schemeClr val="lt1"/>
            </a:solidFill>
            <a:prstDash val="solid"/>
            <a:round/>
            <a:headEnd type="none" w="med" len="med"/>
            <a:tailEnd type="none" w="med" len="med"/>
          </a:ln>
        </p:spPr>
      </p:cxnSp>
      <p:cxnSp>
        <p:nvCxnSpPr>
          <p:cNvPr id="362" name="Google Shape;362;p28"/>
          <p:cNvCxnSpPr>
            <a:stCxn id="360" idx="5"/>
            <a:endCxn id="354" idx="0"/>
          </p:cNvCxnSpPr>
          <p:nvPr/>
        </p:nvCxnSpPr>
        <p:spPr>
          <a:xfrm>
            <a:off x="4780120" y="3612441"/>
            <a:ext cx="376200" cy="176100"/>
          </a:xfrm>
          <a:prstGeom prst="straightConnector1">
            <a:avLst/>
          </a:prstGeom>
          <a:noFill/>
          <a:ln w="9525" cap="flat" cmpd="sng">
            <a:solidFill>
              <a:schemeClr val="lt1"/>
            </a:solidFill>
            <a:prstDash val="solid"/>
            <a:round/>
            <a:headEnd type="none" w="med" len="med"/>
            <a:tailEnd type="none" w="med" len="med"/>
          </a:ln>
        </p:spPr>
      </p:cxnSp>
      <p:sp>
        <p:nvSpPr>
          <p:cNvPr id="363" name="Google Shape;363;p28"/>
          <p:cNvSpPr/>
          <p:nvPr/>
        </p:nvSpPr>
        <p:spPr>
          <a:xfrm>
            <a:off x="2993475" y="303818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B</a:t>
            </a:r>
            <a:endParaRPr/>
          </a:p>
        </p:txBody>
      </p:sp>
      <p:sp>
        <p:nvSpPr>
          <p:cNvPr id="364" name="Google Shape;364;p28"/>
          <p:cNvSpPr/>
          <p:nvPr/>
        </p:nvSpPr>
        <p:spPr>
          <a:xfrm>
            <a:off x="3553200" y="231849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100</a:t>
            </a:r>
            <a:endParaRPr/>
          </a:p>
        </p:txBody>
      </p:sp>
      <p:cxnSp>
        <p:nvCxnSpPr>
          <p:cNvPr id="365" name="Google Shape;365;p28"/>
          <p:cNvCxnSpPr>
            <a:stCxn id="364" idx="3"/>
            <a:endCxn id="363" idx="0"/>
          </p:cNvCxnSpPr>
          <p:nvPr/>
        </p:nvCxnSpPr>
        <p:spPr>
          <a:xfrm flipH="1">
            <a:off x="3361570" y="2826789"/>
            <a:ext cx="299400" cy="211500"/>
          </a:xfrm>
          <a:prstGeom prst="straightConnector1">
            <a:avLst/>
          </a:prstGeom>
          <a:noFill/>
          <a:ln w="9525" cap="flat" cmpd="sng">
            <a:solidFill>
              <a:schemeClr val="bg1"/>
            </a:solidFill>
            <a:prstDash val="solid"/>
            <a:round/>
            <a:headEnd type="none" w="med" len="med"/>
            <a:tailEnd type="none" w="med" len="med"/>
          </a:ln>
        </p:spPr>
      </p:cxnSp>
      <p:cxnSp>
        <p:nvCxnSpPr>
          <p:cNvPr id="366" name="Google Shape;366;p28"/>
          <p:cNvCxnSpPr>
            <a:stCxn id="364" idx="5"/>
            <a:endCxn id="360" idx="0"/>
          </p:cNvCxnSpPr>
          <p:nvPr/>
        </p:nvCxnSpPr>
        <p:spPr>
          <a:xfrm>
            <a:off x="4181330" y="2826789"/>
            <a:ext cx="318600" cy="277500"/>
          </a:xfrm>
          <a:prstGeom prst="straightConnector1">
            <a:avLst/>
          </a:prstGeom>
          <a:noFill/>
          <a:ln w="9525" cap="flat" cmpd="sng">
            <a:solidFill>
              <a:schemeClr val="bg1"/>
            </a:solidFill>
            <a:prstDash val="solid"/>
            <a:round/>
            <a:headEnd type="none" w="med" len="med"/>
            <a:tailEnd type="none" w="med" len="med"/>
          </a:ln>
        </p:spPr>
      </p:cxnSp>
      <p:sp>
        <p:nvSpPr>
          <p:cNvPr id="367" name="Google Shape;367;p28"/>
          <p:cNvSpPr txBox="1"/>
          <p:nvPr/>
        </p:nvSpPr>
        <p:spPr>
          <a:xfrm>
            <a:off x="3094275" y="25717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368" name="Google Shape;368;p28"/>
          <p:cNvSpPr txBox="1"/>
          <p:nvPr/>
        </p:nvSpPr>
        <p:spPr>
          <a:xfrm flipH="1">
            <a:off x="4505650" y="26590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369" name="Google Shape;369;p28"/>
          <p:cNvSpPr txBox="1"/>
          <p:nvPr/>
        </p:nvSpPr>
        <p:spPr>
          <a:xfrm>
            <a:off x="3882380" y="3402175"/>
            <a:ext cx="37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370" name="Google Shape;370;p28"/>
          <p:cNvSpPr txBox="1"/>
          <p:nvPr/>
        </p:nvSpPr>
        <p:spPr>
          <a:xfrm>
            <a:off x="4997025" y="3357750"/>
            <a:ext cx="31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371" name="Google Shape;371;p28"/>
          <p:cNvSpPr txBox="1"/>
          <p:nvPr/>
        </p:nvSpPr>
        <p:spPr>
          <a:xfrm>
            <a:off x="4481750" y="4017775"/>
            <a:ext cx="18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372" name="Google Shape;372;p28"/>
          <p:cNvSpPr txBox="1"/>
          <p:nvPr/>
        </p:nvSpPr>
        <p:spPr>
          <a:xfrm>
            <a:off x="5524275" y="4017775"/>
            <a:ext cx="4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368"/>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1000" fill="hold"/>
                                        <p:tgtEl>
                                          <p:spTgt spid="36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53"/>
                                        </p:tgtEl>
                                        <p:attrNameLst>
                                          <p:attrName>style.visibility</p:attrName>
                                        </p:attrNameLst>
                                      </p:cBhvr>
                                      <p:to>
                                        <p:strVal val="visible"/>
                                      </p:to>
                                    </p:set>
                                    <p:anim calcmode="lin" valueType="num">
                                      <p:cBhvr>
                                        <p:cTn id="15" dur="1000" fill="hold"/>
                                        <p:tgtEl>
                                          <p:spTgt spid="353"/>
                                        </p:tgtEl>
                                        <p:attrNameLst>
                                          <p:attrName>ppt_w</p:attrName>
                                        </p:attrNameLst>
                                      </p:cBhvr>
                                      <p:tavLst>
                                        <p:tav tm="0">
                                          <p:val>
                                            <p:fltVal val="0"/>
                                          </p:val>
                                        </p:tav>
                                        <p:tav tm="100000">
                                          <p:val>
                                            <p:strVal val="#ppt_w"/>
                                          </p:val>
                                        </p:tav>
                                      </p:tavLst>
                                    </p:anim>
                                    <p:anim calcmode="lin" valueType="num">
                                      <p:cBhvr>
                                        <p:cTn id="16" dur="1000" fill="hold"/>
                                        <p:tgtEl>
                                          <p:spTgt spid="353"/>
                                        </p:tgtEl>
                                        <p:attrNameLst>
                                          <p:attrName>ppt_h</p:attrName>
                                        </p:attrNameLst>
                                      </p:cBhvr>
                                      <p:tavLst>
                                        <p:tav tm="0">
                                          <p:val>
                                            <p:fltVal val="0"/>
                                          </p:val>
                                        </p:tav>
                                        <p:tav tm="100000">
                                          <p:val>
                                            <p:strVal val="#ppt_h"/>
                                          </p:val>
                                        </p:tav>
                                      </p:tavLst>
                                    </p:anim>
                                    <p:anim calcmode="lin" valueType="num">
                                      <p:cBhvr>
                                        <p:cTn id="17" dur="1000" fill="hold"/>
                                        <p:tgtEl>
                                          <p:spTgt spid="353"/>
                                        </p:tgtEl>
                                        <p:attrNameLst>
                                          <p:attrName>style.rotation</p:attrName>
                                        </p:attrNameLst>
                                      </p:cBhvr>
                                      <p:tavLst>
                                        <p:tav tm="0">
                                          <p:val>
                                            <p:fltVal val="90"/>
                                          </p:val>
                                        </p:tav>
                                        <p:tav tm="100000">
                                          <p:val>
                                            <p:fltVal val="0"/>
                                          </p:val>
                                        </p:tav>
                                      </p:tavLst>
                                    </p:anim>
                                    <p:animEffect transition="in" filter="fade">
                                      <p:cBhvr>
                                        <p:cTn id="18"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9"/>
          <p:cNvSpPr txBox="1">
            <a:spLocks noGrp="1"/>
          </p:cNvSpPr>
          <p:nvPr>
            <p:ph type="title"/>
          </p:nvPr>
        </p:nvSpPr>
        <p:spPr>
          <a:xfrm>
            <a:off x="1297500" y="3803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Huffman  Coding</a:t>
            </a:r>
            <a:endParaRPr/>
          </a:p>
        </p:txBody>
      </p:sp>
      <p:sp>
        <p:nvSpPr>
          <p:cNvPr id="378" name="Google Shape;378;p29"/>
          <p:cNvSpPr txBox="1">
            <a:spLocks noGrp="1"/>
          </p:cNvSpPr>
          <p:nvPr>
            <p:ph type="body" idx="1"/>
          </p:nvPr>
        </p:nvSpPr>
        <p:spPr>
          <a:xfrm>
            <a:off x="1378075" y="1567550"/>
            <a:ext cx="5001000" cy="3334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dirty="0" smtClean="0"/>
              <a:t>                           </a:t>
            </a:r>
            <a:endParaRPr sz="1400" dirty="0"/>
          </a:p>
          <a:p>
            <a:pPr marL="457200" lvl="0" indent="0" algn="l" rtl="0">
              <a:spcBef>
                <a:spcPts val="1600"/>
              </a:spcBef>
              <a:spcAft>
                <a:spcPts val="1600"/>
              </a:spcAft>
              <a:buNone/>
            </a:pPr>
            <a:r>
              <a:rPr lang="en-GB" dirty="0"/>
              <a:t>                           </a:t>
            </a:r>
            <a:endParaRPr dirty="0"/>
          </a:p>
        </p:txBody>
      </p:sp>
      <p:sp>
        <p:nvSpPr>
          <p:cNvPr id="379" name="Google Shape;379;p29"/>
          <p:cNvSpPr txBox="1"/>
          <p:nvPr/>
        </p:nvSpPr>
        <p:spPr>
          <a:xfrm>
            <a:off x="6204425" y="1759275"/>
            <a:ext cx="2565000" cy="12772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a=10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b=0</a:t>
            </a:r>
            <a:endParaRPr sz="16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p:txBody>
      </p:sp>
      <p:sp>
        <p:nvSpPr>
          <p:cNvPr id="380" name="Google Shape;380;p29"/>
          <p:cNvSpPr/>
          <p:nvPr/>
        </p:nvSpPr>
        <p:spPr>
          <a:xfrm>
            <a:off x="4788375" y="3788638"/>
            <a:ext cx="735900" cy="428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30</a:t>
            </a:r>
            <a:endParaRPr sz="1200">
              <a:solidFill>
                <a:schemeClr val="dk1"/>
              </a:solidFill>
            </a:endParaRPr>
          </a:p>
        </p:txBody>
      </p:sp>
      <p:sp>
        <p:nvSpPr>
          <p:cNvPr id="381" name="Google Shape;381;p29"/>
          <p:cNvSpPr/>
          <p:nvPr/>
        </p:nvSpPr>
        <p:spPr>
          <a:xfrm>
            <a:off x="4204050"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a:p>
        </p:txBody>
      </p:sp>
      <p:sp>
        <p:nvSpPr>
          <p:cNvPr id="382" name="Google Shape;382;p29"/>
          <p:cNvSpPr/>
          <p:nvPr/>
        </p:nvSpPr>
        <p:spPr>
          <a:xfrm>
            <a:off x="5524275"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
            </a:r>
            <a:endParaRPr/>
          </a:p>
        </p:txBody>
      </p:sp>
      <p:cxnSp>
        <p:nvCxnSpPr>
          <p:cNvPr id="383" name="Google Shape;383;p29"/>
          <p:cNvCxnSpPr>
            <a:stCxn id="380" idx="3"/>
          </p:cNvCxnSpPr>
          <p:nvPr/>
        </p:nvCxnSpPr>
        <p:spPr>
          <a:xfrm flipH="1">
            <a:off x="4584445" y="4154556"/>
            <a:ext cx="311700" cy="215100"/>
          </a:xfrm>
          <a:prstGeom prst="straightConnector1">
            <a:avLst/>
          </a:prstGeom>
          <a:noFill/>
          <a:ln w="9525" cap="flat" cmpd="sng">
            <a:solidFill>
              <a:schemeClr val="lt1"/>
            </a:solidFill>
            <a:prstDash val="solid"/>
            <a:round/>
            <a:headEnd type="none" w="med" len="med"/>
            <a:tailEnd type="none" w="med" len="med"/>
          </a:ln>
        </p:spPr>
      </p:cxnSp>
      <p:cxnSp>
        <p:nvCxnSpPr>
          <p:cNvPr id="384" name="Google Shape;384;p29"/>
          <p:cNvCxnSpPr>
            <a:endCxn id="382" idx="1"/>
          </p:cNvCxnSpPr>
          <p:nvPr/>
        </p:nvCxnSpPr>
        <p:spPr>
          <a:xfrm>
            <a:off x="5364745" y="4145338"/>
            <a:ext cx="267300" cy="232800"/>
          </a:xfrm>
          <a:prstGeom prst="straightConnector1">
            <a:avLst/>
          </a:prstGeom>
          <a:noFill/>
          <a:ln w="9525" cap="flat" cmpd="sng">
            <a:solidFill>
              <a:schemeClr val="lt1"/>
            </a:solidFill>
            <a:prstDash val="solid"/>
            <a:round/>
            <a:headEnd type="none" w="med" len="med"/>
            <a:tailEnd type="none" w="med" len="med"/>
          </a:ln>
        </p:spPr>
      </p:cxnSp>
      <p:sp>
        <p:nvSpPr>
          <p:cNvPr id="385" name="Google Shape;385;p29"/>
          <p:cNvSpPr/>
          <p:nvPr/>
        </p:nvSpPr>
        <p:spPr>
          <a:xfrm>
            <a:off x="3484800" y="3757900"/>
            <a:ext cx="8727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a:t>
            </a:r>
            <a:endParaRPr/>
          </a:p>
        </p:txBody>
      </p:sp>
      <p:sp>
        <p:nvSpPr>
          <p:cNvPr id="386" name="Google Shape;386;p29"/>
          <p:cNvSpPr/>
          <p:nvPr/>
        </p:nvSpPr>
        <p:spPr>
          <a:xfrm>
            <a:off x="4103850" y="3104150"/>
            <a:ext cx="7923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60</a:t>
            </a:r>
            <a:endParaRPr/>
          </a:p>
        </p:txBody>
      </p:sp>
      <p:cxnSp>
        <p:nvCxnSpPr>
          <p:cNvPr id="387" name="Google Shape;387;p29"/>
          <p:cNvCxnSpPr>
            <a:stCxn id="386" idx="3"/>
            <a:endCxn id="385" idx="0"/>
          </p:cNvCxnSpPr>
          <p:nvPr/>
        </p:nvCxnSpPr>
        <p:spPr>
          <a:xfrm flipH="1">
            <a:off x="3921080" y="3612441"/>
            <a:ext cx="298800" cy="145500"/>
          </a:xfrm>
          <a:prstGeom prst="straightConnector1">
            <a:avLst/>
          </a:prstGeom>
          <a:noFill/>
          <a:ln w="9525" cap="flat" cmpd="sng">
            <a:solidFill>
              <a:schemeClr val="lt1"/>
            </a:solidFill>
            <a:prstDash val="solid"/>
            <a:round/>
            <a:headEnd type="none" w="med" len="med"/>
            <a:tailEnd type="none" w="med" len="med"/>
          </a:ln>
        </p:spPr>
      </p:cxnSp>
      <p:cxnSp>
        <p:nvCxnSpPr>
          <p:cNvPr id="388" name="Google Shape;388;p29"/>
          <p:cNvCxnSpPr>
            <a:stCxn id="386" idx="5"/>
            <a:endCxn id="380" idx="0"/>
          </p:cNvCxnSpPr>
          <p:nvPr/>
        </p:nvCxnSpPr>
        <p:spPr>
          <a:xfrm>
            <a:off x="4780120" y="3612441"/>
            <a:ext cx="376200" cy="176100"/>
          </a:xfrm>
          <a:prstGeom prst="straightConnector1">
            <a:avLst/>
          </a:prstGeom>
          <a:noFill/>
          <a:ln w="9525" cap="flat" cmpd="sng">
            <a:solidFill>
              <a:schemeClr val="lt1"/>
            </a:solidFill>
            <a:prstDash val="solid"/>
            <a:round/>
            <a:headEnd type="none" w="med" len="med"/>
            <a:tailEnd type="none" w="med" len="med"/>
          </a:ln>
        </p:spPr>
      </p:cxnSp>
      <p:sp>
        <p:nvSpPr>
          <p:cNvPr id="389" name="Google Shape;389;p29"/>
          <p:cNvSpPr/>
          <p:nvPr/>
        </p:nvSpPr>
        <p:spPr>
          <a:xfrm>
            <a:off x="2993475" y="303818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B</a:t>
            </a:r>
            <a:endParaRPr/>
          </a:p>
        </p:txBody>
      </p:sp>
      <p:sp>
        <p:nvSpPr>
          <p:cNvPr id="390" name="Google Shape;390;p29"/>
          <p:cNvSpPr/>
          <p:nvPr/>
        </p:nvSpPr>
        <p:spPr>
          <a:xfrm>
            <a:off x="3553200" y="231849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100</a:t>
            </a:r>
            <a:endParaRPr/>
          </a:p>
        </p:txBody>
      </p:sp>
      <p:cxnSp>
        <p:nvCxnSpPr>
          <p:cNvPr id="391" name="Google Shape;391;p29"/>
          <p:cNvCxnSpPr>
            <a:stCxn id="390" idx="3"/>
            <a:endCxn id="389" idx="0"/>
          </p:cNvCxnSpPr>
          <p:nvPr/>
        </p:nvCxnSpPr>
        <p:spPr>
          <a:xfrm flipH="1">
            <a:off x="3361570" y="2826789"/>
            <a:ext cx="299400" cy="211500"/>
          </a:xfrm>
          <a:prstGeom prst="straightConnector1">
            <a:avLst/>
          </a:prstGeom>
          <a:noFill/>
          <a:ln w="9525" cap="flat" cmpd="sng">
            <a:solidFill>
              <a:schemeClr val="bg1"/>
            </a:solidFill>
            <a:prstDash val="solid"/>
            <a:round/>
            <a:headEnd type="none" w="med" len="med"/>
            <a:tailEnd type="none" w="med" len="med"/>
          </a:ln>
        </p:spPr>
      </p:cxnSp>
      <p:cxnSp>
        <p:nvCxnSpPr>
          <p:cNvPr id="392" name="Google Shape;392;p29"/>
          <p:cNvCxnSpPr>
            <a:stCxn id="390" idx="5"/>
            <a:endCxn id="386" idx="0"/>
          </p:cNvCxnSpPr>
          <p:nvPr/>
        </p:nvCxnSpPr>
        <p:spPr>
          <a:xfrm>
            <a:off x="4181330" y="2826789"/>
            <a:ext cx="318600" cy="277500"/>
          </a:xfrm>
          <a:prstGeom prst="straightConnector1">
            <a:avLst/>
          </a:prstGeom>
          <a:noFill/>
          <a:ln w="9525" cap="flat" cmpd="sng">
            <a:solidFill>
              <a:schemeClr val="bg1"/>
            </a:solidFill>
            <a:prstDash val="solid"/>
            <a:round/>
            <a:headEnd type="none" w="med" len="med"/>
            <a:tailEnd type="none" w="med" len="med"/>
          </a:ln>
        </p:spPr>
      </p:cxnSp>
      <p:sp>
        <p:nvSpPr>
          <p:cNvPr id="393" name="Google Shape;393;p29"/>
          <p:cNvSpPr txBox="1"/>
          <p:nvPr/>
        </p:nvSpPr>
        <p:spPr>
          <a:xfrm>
            <a:off x="3094275" y="25717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394" name="Google Shape;394;p29"/>
          <p:cNvSpPr txBox="1"/>
          <p:nvPr/>
        </p:nvSpPr>
        <p:spPr>
          <a:xfrm flipH="1">
            <a:off x="4505650" y="26590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395" name="Google Shape;395;p29"/>
          <p:cNvSpPr txBox="1"/>
          <p:nvPr/>
        </p:nvSpPr>
        <p:spPr>
          <a:xfrm>
            <a:off x="3882380" y="3381650"/>
            <a:ext cx="37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Lato"/>
                <a:ea typeface="Lato"/>
                <a:cs typeface="Lato"/>
                <a:sym typeface="Lato"/>
              </a:rPr>
              <a:t>0</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p:txBody>
      </p:sp>
      <p:sp>
        <p:nvSpPr>
          <p:cNvPr id="396" name="Google Shape;396;p29"/>
          <p:cNvSpPr txBox="1"/>
          <p:nvPr/>
        </p:nvSpPr>
        <p:spPr>
          <a:xfrm>
            <a:off x="4997025" y="3357750"/>
            <a:ext cx="31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397" name="Google Shape;397;p29"/>
          <p:cNvSpPr txBox="1"/>
          <p:nvPr/>
        </p:nvSpPr>
        <p:spPr>
          <a:xfrm>
            <a:off x="4481750" y="4017775"/>
            <a:ext cx="18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398" name="Google Shape;398;p29"/>
          <p:cNvSpPr txBox="1"/>
          <p:nvPr/>
        </p:nvSpPr>
        <p:spPr>
          <a:xfrm>
            <a:off x="5524275" y="4017775"/>
            <a:ext cx="4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2" name="Right Arrow 1"/>
          <p:cNvSpPr/>
          <p:nvPr/>
        </p:nvSpPr>
        <p:spPr>
          <a:xfrm>
            <a:off x="1297500" y="1567550"/>
            <a:ext cx="1069849" cy="542925"/>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b="1" dirty="0" smtClean="0">
                <a:solidFill>
                  <a:schemeClr val="tx1"/>
                </a:solidFill>
              </a:rPr>
              <a:t> Now  </a:t>
            </a:r>
            <a:r>
              <a:rPr lang="en-GB" b="1" dirty="0">
                <a:solidFill>
                  <a:schemeClr val="tx1"/>
                </a:solidFill>
              </a:rPr>
              <a:t>b</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39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79"/>
                                        </p:tgtEl>
                                        <p:attrNameLst>
                                          <p:attrName>style.visibility</p:attrName>
                                        </p:attrNameLst>
                                      </p:cBhvr>
                                      <p:to>
                                        <p:strVal val="visible"/>
                                      </p:to>
                                    </p:set>
                                    <p:animEffect transition="in" filter="fade">
                                      <p:cBhvr>
                                        <p:cTn id="11" dur="10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0"/>
          <p:cNvSpPr txBox="1">
            <a:spLocks noGrp="1"/>
          </p:cNvSpPr>
          <p:nvPr>
            <p:ph type="title"/>
          </p:nvPr>
        </p:nvSpPr>
        <p:spPr>
          <a:xfrm>
            <a:off x="1297500" y="3803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Huffman  Coding</a:t>
            </a:r>
            <a:endParaRPr/>
          </a:p>
        </p:txBody>
      </p:sp>
      <p:sp>
        <p:nvSpPr>
          <p:cNvPr id="404" name="Google Shape;404;p30"/>
          <p:cNvSpPr txBox="1">
            <a:spLocks noGrp="1"/>
          </p:cNvSpPr>
          <p:nvPr>
            <p:ph type="body" idx="1"/>
          </p:nvPr>
        </p:nvSpPr>
        <p:spPr>
          <a:xfrm>
            <a:off x="1378075" y="1567550"/>
            <a:ext cx="5001000" cy="333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dirty="0"/>
              <a:t>Now  c</a:t>
            </a:r>
            <a:endParaRPr sz="1600" dirty="0"/>
          </a:p>
          <a:p>
            <a:pPr marL="457200" lvl="0" indent="0" algn="l" rtl="0">
              <a:spcBef>
                <a:spcPts val="0"/>
              </a:spcBef>
              <a:spcAft>
                <a:spcPts val="0"/>
              </a:spcAft>
              <a:buNone/>
            </a:pPr>
            <a:r>
              <a:rPr lang="en-GB" dirty="0"/>
              <a:t>                           </a:t>
            </a:r>
            <a:endParaRPr sz="1400" dirty="0"/>
          </a:p>
          <a:p>
            <a:pPr marL="457200" lvl="0" indent="0" algn="l" rtl="0">
              <a:spcBef>
                <a:spcPts val="1600"/>
              </a:spcBef>
              <a:spcAft>
                <a:spcPts val="1600"/>
              </a:spcAft>
              <a:buNone/>
            </a:pPr>
            <a:r>
              <a:rPr lang="en-GB" dirty="0"/>
              <a:t>                           </a:t>
            </a:r>
            <a:endParaRPr dirty="0"/>
          </a:p>
        </p:txBody>
      </p:sp>
      <p:sp>
        <p:nvSpPr>
          <p:cNvPr id="405" name="Google Shape;405;p30"/>
          <p:cNvSpPr txBox="1"/>
          <p:nvPr/>
        </p:nvSpPr>
        <p:spPr>
          <a:xfrm>
            <a:off x="6204425" y="1759275"/>
            <a:ext cx="25650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a=10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b=0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c=110</a:t>
            </a:r>
            <a:endParaRPr sz="1600" dirty="0">
              <a:solidFill>
                <a:schemeClr val="lt1"/>
              </a:solidFill>
              <a:latin typeface="Lato"/>
              <a:ea typeface="Lato"/>
              <a:cs typeface="Lato"/>
              <a:sym typeface="Lato"/>
            </a:endParaRPr>
          </a:p>
          <a:p>
            <a:pPr marL="0" lvl="0" indent="0" algn="l" rtl="0">
              <a:spcBef>
                <a:spcPts val="0"/>
              </a:spcBef>
              <a:spcAft>
                <a:spcPts val="0"/>
              </a:spcAft>
              <a:buNone/>
            </a:pPr>
            <a:endParaRPr sz="1600" dirty="0">
              <a:solidFill>
                <a:schemeClr val="lt1"/>
              </a:solidFill>
              <a:latin typeface="Lato"/>
              <a:ea typeface="Lato"/>
              <a:cs typeface="Lato"/>
              <a:sym typeface="Lato"/>
            </a:endParaRPr>
          </a:p>
        </p:txBody>
      </p:sp>
      <p:sp>
        <p:nvSpPr>
          <p:cNvPr id="406" name="Google Shape;406;p30"/>
          <p:cNvSpPr/>
          <p:nvPr/>
        </p:nvSpPr>
        <p:spPr>
          <a:xfrm>
            <a:off x="4788375" y="3788638"/>
            <a:ext cx="735900" cy="428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30</a:t>
            </a:r>
            <a:endParaRPr sz="1200">
              <a:solidFill>
                <a:schemeClr val="dk1"/>
              </a:solidFill>
            </a:endParaRPr>
          </a:p>
        </p:txBody>
      </p:sp>
      <p:sp>
        <p:nvSpPr>
          <p:cNvPr id="407" name="Google Shape;407;p30"/>
          <p:cNvSpPr/>
          <p:nvPr/>
        </p:nvSpPr>
        <p:spPr>
          <a:xfrm>
            <a:off x="4204050"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a:p>
        </p:txBody>
      </p:sp>
      <p:sp>
        <p:nvSpPr>
          <p:cNvPr id="408" name="Google Shape;408;p30"/>
          <p:cNvSpPr/>
          <p:nvPr/>
        </p:nvSpPr>
        <p:spPr>
          <a:xfrm>
            <a:off x="5524275"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
            </a:r>
            <a:endParaRPr/>
          </a:p>
        </p:txBody>
      </p:sp>
      <p:cxnSp>
        <p:nvCxnSpPr>
          <p:cNvPr id="409" name="Google Shape;409;p30"/>
          <p:cNvCxnSpPr>
            <a:stCxn id="406" idx="3"/>
          </p:cNvCxnSpPr>
          <p:nvPr/>
        </p:nvCxnSpPr>
        <p:spPr>
          <a:xfrm flipH="1">
            <a:off x="4584445" y="4154556"/>
            <a:ext cx="311700" cy="215100"/>
          </a:xfrm>
          <a:prstGeom prst="straightConnector1">
            <a:avLst/>
          </a:prstGeom>
          <a:noFill/>
          <a:ln w="9525" cap="flat" cmpd="sng">
            <a:solidFill>
              <a:schemeClr val="lt1"/>
            </a:solidFill>
            <a:prstDash val="solid"/>
            <a:round/>
            <a:headEnd type="none" w="med" len="med"/>
            <a:tailEnd type="none" w="med" len="med"/>
          </a:ln>
        </p:spPr>
      </p:cxnSp>
      <p:cxnSp>
        <p:nvCxnSpPr>
          <p:cNvPr id="410" name="Google Shape;410;p30"/>
          <p:cNvCxnSpPr>
            <a:endCxn id="408" idx="1"/>
          </p:cNvCxnSpPr>
          <p:nvPr/>
        </p:nvCxnSpPr>
        <p:spPr>
          <a:xfrm>
            <a:off x="5364745" y="4145338"/>
            <a:ext cx="267300" cy="232800"/>
          </a:xfrm>
          <a:prstGeom prst="straightConnector1">
            <a:avLst/>
          </a:prstGeom>
          <a:noFill/>
          <a:ln w="9525" cap="flat" cmpd="sng">
            <a:solidFill>
              <a:schemeClr val="lt1"/>
            </a:solidFill>
            <a:prstDash val="solid"/>
            <a:round/>
            <a:headEnd type="none" w="med" len="med"/>
            <a:tailEnd type="none" w="med" len="med"/>
          </a:ln>
        </p:spPr>
      </p:cxnSp>
      <p:sp>
        <p:nvSpPr>
          <p:cNvPr id="411" name="Google Shape;411;p30"/>
          <p:cNvSpPr/>
          <p:nvPr/>
        </p:nvSpPr>
        <p:spPr>
          <a:xfrm>
            <a:off x="3484800" y="3757900"/>
            <a:ext cx="8727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a:t>
            </a:r>
            <a:endParaRPr/>
          </a:p>
        </p:txBody>
      </p:sp>
      <p:sp>
        <p:nvSpPr>
          <p:cNvPr id="412" name="Google Shape;412;p30"/>
          <p:cNvSpPr/>
          <p:nvPr/>
        </p:nvSpPr>
        <p:spPr>
          <a:xfrm>
            <a:off x="4103850" y="3104150"/>
            <a:ext cx="7923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60</a:t>
            </a:r>
            <a:endParaRPr/>
          </a:p>
        </p:txBody>
      </p:sp>
      <p:cxnSp>
        <p:nvCxnSpPr>
          <p:cNvPr id="413" name="Google Shape;413;p30"/>
          <p:cNvCxnSpPr>
            <a:stCxn id="412" idx="3"/>
            <a:endCxn id="411" idx="0"/>
          </p:cNvCxnSpPr>
          <p:nvPr/>
        </p:nvCxnSpPr>
        <p:spPr>
          <a:xfrm flipH="1">
            <a:off x="3921080" y="3612441"/>
            <a:ext cx="298800" cy="145500"/>
          </a:xfrm>
          <a:prstGeom prst="straightConnector1">
            <a:avLst/>
          </a:prstGeom>
          <a:noFill/>
          <a:ln w="9525" cap="flat" cmpd="sng">
            <a:solidFill>
              <a:schemeClr val="lt1"/>
            </a:solidFill>
            <a:prstDash val="solid"/>
            <a:round/>
            <a:headEnd type="none" w="med" len="med"/>
            <a:tailEnd type="none" w="med" len="med"/>
          </a:ln>
        </p:spPr>
      </p:cxnSp>
      <p:cxnSp>
        <p:nvCxnSpPr>
          <p:cNvPr id="414" name="Google Shape;414;p30"/>
          <p:cNvCxnSpPr>
            <a:stCxn id="412" idx="5"/>
            <a:endCxn id="406" idx="0"/>
          </p:cNvCxnSpPr>
          <p:nvPr/>
        </p:nvCxnSpPr>
        <p:spPr>
          <a:xfrm>
            <a:off x="4780120" y="3612441"/>
            <a:ext cx="376200" cy="176100"/>
          </a:xfrm>
          <a:prstGeom prst="straightConnector1">
            <a:avLst/>
          </a:prstGeom>
          <a:noFill/>
          <a:ln w="9525" cap="flat" cmpd="sng">
            <a:solidFill>
              <a:schemeClr val="lt1"/>
            </a:solidFill>
            <a:prstDash val="solid"/>
            <a:round/>
            <a:headEnd type="none" w="med" len="med"/>
            <a:tailEnd type="none" w="med" len="med"/>
          </a:ln>
        </p:spPr>
      </p:cxnSp>
      <p:sp>
        <p:nvSpPr>
          <p:cNvPr id="415" name="Google Shape;415;p30"/>
          <p:cNvSpPr/>
          <p:nvPr/>
        </p:nvSpPr>
        <p:spPr>
          <a:xfrm>
            <a:off x="2993475" y="303818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B</a:t>
            </a:r>
            <a:endParaRPr/>
          </a:p>
        </p:txBody>
      </p:sp>
      <p:sp>
        <p:nvSpPr>
          <p:cNvPr id="416" name="Google Shape;416;p30"/>
          <p:cNvSpPr/>
          <p:nvPr/>
        </p:nvSpPr>
        <p:spPr>
          <a:xfrm>
            <a:off x="3553200" y="231849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100</a:t>
            </a:r>
            <a:endParaRPr/>
          </a:p>
        </p:txBody>
      </p:sp>
      <p:cxnSp>
        <p:nvCxnSpPr>
          <p:cNvPr id="417" name="Google Shape;417;p30"/>
          <p:cNvCxnSpPr>
            <a:stCxn id="416" idx="3"/>
            <a:endCxn id="415" idx="0"/>
          </p:cNvCxnSpPr>
          <p:nvPr/>
        </p:nvCxnSpPr>
        <p:spPr>
          <a:xfrm flipH="1">
            <a:off x="3361570" y="2826789"/>
            <a:ext cx="299400" cy="211500"/>
          </a:xfrm>
          <a:prstGeom prst="straightConnector1">
            <a:avLst/>
          </a:prstGeom>
          <a:noFill/>
          <a:ln w="9525" cap="flat" cmpd="sng">
            <a:solidFill>
              <a:schemeClr val="bg1"/>
            </a:solidFill>
            <a:prstDash val="solid"/>
            <a:round/>
            <a:headEnd type="none" w="med" len="med"/>
            <a:tailEnd type="none" w="med" len="med"/>
          </a:ln>
        </p:spPr>
      </p:cxnSp>
      <p:cxnSp>
        <p:nvCxnSpPr>
          <p:cNvPr id="418" name="Google Shape;418;p30"/>
          <p:cNvCxnSpPr>
            <a:stCxn id="416" idx="5"/>
            <a:endCxn id="412" idx="0"/>
          </p:cNvCxnSpPr>
          <p:nvPr/>
        </p:nvCxnSpPr>
        <p:spPr>
          <a:xfrm>
            <a:off x="4181330" y="2826789"/>
            <a:ext cx="318600" cy="277500"/>
          </a:xfrm>
          <a:prstGeom prst="straightConnector1">
            <a:avLst/>
          </a:prstGeom>
          <a:noFill/>
          <a:ln w="9525" cap="flat" cmpd="sng">
            <a:solidFill>
              <a:schemeClr val="bg1"/>
            </a:solidFill>
            <a:prstDash val="solid"/>
            <a:round/>
            <a:headEnd type="none" w="med" len="med"/>
            <a:tailEnd type="none" w="med" len="med"/>
          </a:ln>
        </p:spPr>
      </p:cxnSp>
      <p:sp>
        <p:nvSpPr>
          <p:cNvPr id="419" name="Google Shape;419;p30"/>
          <p:cNvSpPr txBox="1"/>
          <p:nvPr/>
        </p:nvSpPr>
        <p:spPr>
          <a:xfrm>
            <a:off x="3094275" y="25717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420" name="Google Shape;420;p30"/>
          <p:cNvSpPr txBox="1"/>
          <p:nvPr/>
        </p:nvSpPr>
        <p:spPr>
          <a:xfrm flipH="1">
            <a:off x="4505650" y="26590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421" name="Google Shape;421;p30"/>
          <p:cNvSpPr txBox="1"/>
          <p:nvPr/>
        </p:nvSpPr>
        <p:spPr>
          <a:xfrm>
            <a:off x="3893658" y="3402175"/>
            <a:ext cx="37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Lato"/>
                <a:ea typeface="Lato"/>
                <a:cs typeface="Lato"/>
                <a:sym typeface="Lato"/>
              </a:rPr>
              <a:t>0</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p:txBody>
      </p:sp>
      <p:sp>
        <p:nvSpPr>
          <p:cNvPr id="422" name="Google Shape;422;p30"/>
          <p:cNvSpPr txBox="1"/>
          <p:nvPr/>
        </p:nvSpPr>
        <p:spPr>
          <a:xfrm>
            <a:off x="4997025" y="3357750"/>
            <a:ext cx="31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423" name="Google Shape;423;p30"/>
          <p:cNvSpPr txBox="1"/>
          <p:nvPr/>
        </p:nvSpPr>
        <p:spPr>
          <a:xfrm>
            <a:off x="4481750" y="4017775"/>
            <a:ext cx="18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424" name="Google Shape;424;p30"/>
          <p:cNvSpPr txBox="1"/>
          <p:nvPr/>
        </p:nvSpPr>
        <p:spPr>
          <a:xfrm>
            <a:off x="5524275" y="4017775"/>
            <a:ext cx="4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24" name="Right Arrow 23"/>
          <p:cNvSpPr/>
          <p:nvPr/>
        </p:nvSpPr>
        <p:spPr>
          <a:xfrm>
            <a:off x="1297500" y="1567550"/>
            <a:ext cx="1069849" cy="542925"/>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b="1" dirty="0" smtClean="0">
                <a:solidFill>
                  <a:schemeClr val="tx1"/>
                </a:solidFill>
              </a:rPr>
              <a:t> Now  c</a:t>
            </a:r>
            <a:endParaRPr lang="en-GB"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42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1000" fill="hold"/>
                                        <p:tgtEl>
                                          <p:spTgt spid="42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21600000">
                                      <p:cBhvr>
                                        <p:cTn id="14" dur="1000" fill="hold"/>
                                        <p:tgtEl>
                                          <p:spTgt spid="42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1000"/>
                                        <p:tgtEl>
                                          <p:spTgt spid="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1"/>
          <p:cNvSpPr txBox="1">
            <a:spLocks noGrp="1"/>
          </p:cNvSpPr>
          <p:nvPr>
            <p:ph type="title"/>
          </p:nvPr>
        </p:nvSpPr>
        <p:spPr>
          <a:xfrm>
            <a:off x="1297500" y="3803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Huffman  Coding</a:t>
            </a:r>
            <a:endParaRPr/>
          </a:p>
        </p:txBody>
      </p:sp>
      <p:sp>
        <p:nvSpPr>
          <p:cNvPr id="430" name="Google Shape;430;p31"/>
          <p:cNvSpPr txBox="1">
            <a:spLocks noGrp="1"/>
          </p:cNvSpPr>
          <p:nvPr>
            <p:ph type="body" idx="1"/>
          </p:nvPr>
        </p:nvSpPr>
        <p:spPr>
          <a:xfrm>
            <a:off x="1378075" y="1567550"/>
            <a:ext cx="5001000" cy="3334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600" dirty="0"/>
              <a:t>Now  </a:t>
            </a:r>
            <a:r>
              <a:rPr lang="en-GB" sz="1600" dirty="0" smtClean="0"/>
              <a:t>d</a:t>
            </a:r>
            <a:endParaRPr sz="1600" dirty="0"/>
          </a:p>
          <a:p>
            <a:pPr marL="457200" lvl="0" indent="0" algn="l" rtl="0">
              <a:spcBef>
                <a:spcPts val="0"/>
              </a:spcBef>
              <a:spcAft>
                <a:spcPts val="0"/>
              </a:spcAft>
              <a:buNone/>
            </a:pPr>
            <a:r>
              <a:rPr lang="en-GB" dirty="0"/>
              <a:t>                           </a:t>
            </a:r>
            <a:endParaRPr sz="1400" dirty="0"/>
          </a:p>
          <a:p>
            <a:pPr marL="457200" lvl="0" indent="0" algn="l" rtl="0">
              <a:spcBef>
                <a:spcPts val="1600"/>
              </a:spcBef>
              <a:spcAft>
                <a:spcPts val="1600"/>
              </a:spcAft>
              <a:buNone/>
            </a:pPr>
            <a:r>
              <a:rPr lang="en-GB" dirty="0"/>
              <a:t>                           </a:t>
            </a:r>
            <a:endParaRPr dirty="0"/>
          </a:p>
        </p:txBody>
      </p:sp>
      <p:sp>
        <p:nvSpPr>
          <p:cNvPr id="431" name="Google Shape;431;p31"/>
          <p:cNvSpPr txBox="1"/>
          <p:nvPr/>
        </p:nvSpPr>
        <p:spPr>
          <a:xfrm>
            <a:off x="6204425" y="1759275"/>
            <a:ext cx="25650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smtClean="0">
                <a:solidFill>
                  <a:schemeClr val="lt1"/>
                </a:solidFill>
                <a:latin typeface="Lato"/>
                <a:ea typeface="Lato"/>
                <a:cs typeface="Lato"/>
                <a:sym typeface="Lato"/>
              </a:rPr>
              <a:t>a=10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b=0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c=110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d=111</a:t>
            </a:r>
            <a:endParaRPr sz="1600" dirty="0">
              <a:solidFill>
                <a:schemeClr val="lt1"/>
              </a:solidFill>
              <a:latin typeface="Lato"/>
              <a:ea typeface="Lato"/>
              <a:cs typeface="Lato"/>
              <a:sym typeface="Lato"/>
            </a:endParaRPr>
          </a:p>
          <a:p>
            <a:pPr marL="0" lvl="0" indent="0" algn="l" rtl="0">
              <a:spcBef>
                <a:spcPts val="0"/>
              </a:spcBef>
              <a:spcAft>
                <a:spcPts val="0"/>
              </a:spcAft>
              <a:buNone/>
            </a:pPr>
            <a:endParaRPr sz="1600" dirty="0">
              <a:solidFill>
                <a:schemeClr val="lt1"/>
              </a:solidFill>
              <a:latin typeface="Lato"/>
              <a:ea typeface="Lato"/>
              <a:cs typeface="Lato"/>
              <a:sym typeface="Lato"/>
            </a:endParaRPr>
          </a:p>
        </p:txBody>
      </p:sp>
      <p:sp>
        <p:nvSpPr>
          <p:cNvPr id="432" name="Google Shape;432;p31"/>
          <p:cNvSpPr/>
          <p:nvPr/>
        </p:nvSpPr>
        <p:spPr>
          <a:xfrm>
            <a:off x="4788375" y="3788638"/>
            <a:ext cx="735900" cy="428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30</a:t>
            </a:r>
            <a:endParaRPr sz="1200">
              <a:solidFill>
                <a:schemeClr val="dk1"/>
              </a:solidFill>
            </a:endParaRPr>
          </a:p>
        </p:txBody>
      </p:sp>
      <p:sp>
        <p:nvSpPr>
          <p:cNvPr id="433" name="Google Shape;433;p31"/>
          <p:cNvSpPr/>
          <p:nvPr/>
        </p:nvSpPr>
        <p:spPr>
          <a:xfrm>
            <a:off x="4204050"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a:p>
        </p:txBody>
      </p:sp>
      <p:sp>
        <p:nvSpPr>
          <p:cNvPr id="434" name="Google Shape;434;p31"/>
          <p:cNvSpPr/>
          <p:nvPr/>
        </p:nvSpPr>
        <p:spPr>
          <a:xfrm>
            <a:off x="5524275" y="4306350"/>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
            </a:r>
            <a:endParaRPr/>
          </a:p>
        </p:txBody>
      </p:sp>
      <p:cxnSp>
        <p:nvCxnSpPr>
          <p:cNvPr id="435" name="Google Shape;435;p31"/>
          <p:cNvCxnSpPr>
            <a:stCxn id="432" idx="3"/>
          </p:cNvCxnSpPr>
          <p:nvPr/>
        </p:nvCxnSpPr>
        <p:spPr>
          <a:xfrm flipH="1">
            <a:off x="4584445" y="4154556"/>
            <a:ext cx="311700" cy="215100"/>
          </a:xfrm>
          <a:prstGeom prst="straightConnector1">
            <a:avLst/>
          </a:prstGeom>
          <a:noFill/>
          <a:ln w="9525" cap="flat" cmpd="sng">
            <a:solidFill>
              <a:schemeClr val="lt1"/>
            </a:solidFill>
            <a:prstDash val="solid"/>
            <a:round/>
            <a:headEnd type="none" w="med" len="med"/>
            <a:tailEnd type="none" w="med" len="med"/>
          </a:ln>
        </p:spPr>
      </p:cxnSp>
      <p:cxnSp>
        <p:nvCxnSpPr>
          <p:cNvPr id="436" name="Google Shape;436;p31"/>
          <p:cNvCxnSpPr>
            <a:endCxn id="434" idx="1"/>
          </p:cNvCxnSpPr>
          <p:nvPr/>
        </p:nvCxnSpPr>
        <p:spPr>
          <a:xfrm>
            <a:off x="5364745" y="4145338"/>
            <a:ext cx="267300" cy="232800"/>
          </a:xfrm>
          <a:prstGeom prst="straightConnector1">
            <a:avLst/>
          </a:prstGeom>
          <a:noFill/>
          <a:ln w="9525" cap="flat" cmpd="sng">
            <a:solidFill>
              <a:schemeClr val="lt1"/>
            </a:solidFill>
            <a:prstDash val="solid"/>
            <a:round/>
            <a:headEnd type="none" w="med" len="med"/>
            <a:tailEnd type="none" w="med" len="med"/>
          </a:ln>
        </p:spPr>
      </p:cxnSp>
      <p:sp>
        <p:nvSpPr>
          <p:cNvPr id="437" name="Google Shape;437;p31"/>
          <p:cNvSpPr/>
          <p:nvPr/>
        </p:nvSpPr>
        <p:spPr>
          <a:xfrm>
            <a:off x="3484800" y="3757900"/>
            <a:ext cx="8727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a:t>
            </a:r>
            <a:endParaRPr/>
          </a:p>
        </p:txBody>
      </p:sp>
      <p:sp>
        <p:nvSpPr>
          <p:cNvPr id="438" name="Google Shape;438;p31"/>
          <p:cNvSpPr/>
          <p:nvPr/>
        </p:nvSpPr>
        <p:spPr>
          <a:xfrm>
            <a:off x="4103850" y="3104150"/>
            <a:ext cx="7923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60</a:t>
            </a:r>
            <a:endParaRPr/>
          </a:p>
        </p:txBody>
      </p:sp>
      <p:cxnSp>
        <p:nvCxnSpPr>
          <p:cNvPr id="439" name="Google Shape;439;p31"/>
          <p:cNvCxnSpPr>
            <a:stCxn id="438" idx="3"/>
            <a:endCxn id="437" idx="0"/>
          </p:cNvCxnSpPr>
          <p:nvPr/>
        </p:nvCxnSpPr>
        <p:spPr>
          <a:xfrm flipH="1">
            <a:off x="3921080" y="3612441"/>
            <a:ext cx="298800" cy="145500"/>
          </a:xfrm>
          <a:prstGeom prst="straightConnector1">
            <a:avLst/>
          </a:prstGeom>
          <a:noFill/>
          <a:ln w="9525" cap="flat" cmpd="sng">
            <a:solidFill>
              <a:schemeClr val="lt1"/>
            </a:solidFill>
            <a:prstDash val="solid"/>
            <a:round/>
            <a:headEnd type="none" w="med" len="med"/>
            <a:tailEnd type="none" w="med" len="med"/>
          </a:ln>
        </p:spPr>
      </p:cxnSp>
      <p:cxnSp>
        <p:nvCxnSpPr>
          <p:cNvPr id="440" name="Google Shape;440;p31"/>
          <p:cNvCxnSpPr>
            <a:stCxn id="438" idx="5"/>
            <a:endCxn id="432" idx="0"/>
          </p:cNvCxnSpPr>
          <p:nvPr/>
        </p:nvCxnSpPr>
        <p:spPr>
          <a:xfrm>
            <a:off x="4780120" y="3612441"/>
            <a:ext cx="376200" cy="176100"/>
          </a:xfrm>
          <a:prstGeom prst="straightConnector1">
            <a:avLst/>
          </a:prstGeom>
          <a:noFill/>
          <a:ln w="9525" cap="flat" cmpd="sng">
            <a:solidFill>
              <a:schemeClr val="lt1"/>
            </a:solidFill>
            <a:prstDash val="solid"/>
            <a:round/>
            <a:headEnd type="none" w="med" len="med"/>
            <a:tailEnd type="none" w="med" len="med"/>
          </a:ln>
        </p:spPr>
      </p:cxnSp>
      <p:sp>
        <p:nvSpPr>
          <p:cNvPr id="441" name="Google Shape;441;p31"/>
          <p:cNvSpPr/>
          <p:nvPr/>
        </p:nvSpPr>
        <p:spPr>
          <a:xfrm>
            <a:off x="2993475" y="303818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B</a:t>
            </a:r>
            <a:endParaRPr/>
          </a:p>
        </p:txBody>
      </p:sp>
      <p:sp>
        <p:nvSpPr>
          <p:cNvPr id="442" name="Google Shape;442;p31"/>
          <p:cNvSpPr/>
          <p:nvPr/>
        </p:nvSpPr>
        <p:spPr>
          <a:xfrm>
            <a:off x="3553200" y="2318498"/>
            <a:ext cx="735900" cy="595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100</a:t>
            </a:r>
            <a:endParaRPr/>
          </a:p>
        </p:txBody>
      </p:sp>
      <p:cxnSp>
        <p:nvCxnSpPr>
          <p:cNvPr id="443" name="Google Shape;443;p31"/>
          <p:cNvCxnSpPr>
            <a:stCxn id="442" idx="3"/>
            <a:endCxn id="441" idx="0"/>
          </p:cNvCxnSpPr>
          <p:nvPr/>
        </p:nvCxnSpPr>
        <p:spPr>
          <a:xfrm flipH="1">
            <a:off x="3361570" y="2826789"/>
            <a:ext cx="299400" cy="211500"/>
          </a:xfrm>
          <a:prstGeom prst="straightConnector1">
            <a:avLst/>
          </a:prstGeom>
          <a:noFill/>
          <a:ln w="9525" cap="flat" cmpd="sng">
            <a:solidFill>
              <a:schemeClr val="bg1"/>
            </a:solidFill>
            <a:prstDash val="solid"/>
            <a:round/>
            <a:headEnd type="none" w="med" len="med"/>
            <a:tailEnd type="none" w="med" len="med"/>
          </a:ln>
        </p:spPr>
      </p:cxnSp>
      <p:cxnSp>
        <p:nvCxnSpPr>
          <p:cNvPr id="444" name="Google Shape;444;p31"/>
          <p:cNvCxnSpPr>
            <a:stCxn id="442" idx="5"/>
            <a:endCxn id="438" idx="0"/>
          </p:cNvCxnSpPr>
          <p:nvPr/>
        </p:nvCxnSpPr>
        <p:spPr>
          <a:xfrm>
            <a:off x="4181330" y="2826789"/>
            <a:ext cx="318600" cy="277500"/>
          </a:xfrm>
          <a:prstGeom prst="straightConnector1">
            <a:avLst/>
          </a:prstGeom>
          <a:noFill/>
          <a:ln w="9525" cap="flat" cmpd="sng">
            <a:solidFill>
              <a:schemeClr val="bg1"/>
            </a:solidFill>
            <a:prstDash val="solid"/>
            <a:round/>
            <a:headEnd type="none" w="med" len="med"/>
            <a:tailEnd type="none" w="med" len="med"/>
          </a:ln>
        </p:spPr>
      </p:cxnSp>
      <p:sp>
        <p:nvSpPr>
          <p:cNvPr id="445" name="Google Shape;445;p31"/>
          <p:cNvSpPr txBox="1"/>
          <p:nvPr/>
        </p:nvSpPr>
        <p:spPr>
          <a:xfrm>
            <a:off x="3094275" y="25717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446" name="Google Shape;446;p31"/>
          <p:cNvSpPr txBox="1"/>
          <p:nvPr/>
        </p:nvSpPr>
        <p:spPr>
          <a:xfrm flipH="1">
            <a:off x="4505650" y="2659050"/>
            <a:ext cx="2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447" name="Google Shape;447;p31"/>
          <p:cNvSpPr txBox="1"/>
          <p:nvPr/>
        </p:nvSpPr>
        <p:spPr>
          <a:xfrm>
            <a:off x="3903268" y="3392864"/>
            <a:ext cx="37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Lato"/>
                <a:ea typeface="Lato"/>
                <a:cs typeface="Lato"/>
                <a:sym typeface="Lato"/>
              </a:rPr>
              <a:t>0</a:t>
            </a:r>
            <a:endParaRPr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p:txBody>
      </p:sp>
      <p:sp>
        <p:nvSpPr>
          <p:cNvPr id="448" name="Google Shape;448;p31"/>
          <p:cNvSpPr txBox="1"/>
          <p:nvPr/>
        </p:nvSpPr>
        <p:spPr>
          <a:xfrm>
            <a:off x="4997025" y="3357750"/>
            <a:ext cx="31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449" name="Google Shape;449;p31"/>
          <p:cNvSpPr txBox="1"/>
          <p:nvPr/>
        </p:nvSpPr>
        <p:spPr>
          <a:xfrm>
            <a:off x="4481750" y="4017775"/>
            <a:ext cx="18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0</a:t>
            </a:r>
            <a:endParaRPr>
              <a:solidFill>
                <a:schemeClr val="lt1"/>
              </a:solidFill>
              <a:latin typeface="Lato"/>
              <a:ea typeface="Lato"/>
              <a:cs typeface="Lato"/>
              <a:sym typeface="Lato"/>
            </a:endParaRPr>
          </a:p>
        </p:txBody>
      </p:sp>
      <p:sp>
        <p:nvSpPr>
          <p:cNvPr id="450" name="Google Shape;450;p31"/>
          <p:cNvSpPr txBox="1"/>
          <p:nvPr/>
        </p:nvSpPr>
        <p:spPr>
          <a:xfrm>
            <a:off x="5524275" y="4017775"/>
            <a:ext cx="4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1</a:t>
            </a:r>
            <a:endParaRPr>
              <a:solidFill>
                <a:schemeClr val="lt1"/>
              </a:solidFill>
              <a:latin typeface="Lato"/>
              <a:ea typeface="Lato"/>
              <a:cs typeface="Lato"/>
              <a:sym typeface="Lato"/>
            </a:endParaRPr>
          </a:p>
        </p:txBody>
      </p:sp>
      <p:sp>
        <p:nvSpPr>
          <p:cNvPr id="24" name="Right Arrow 23"/>
          <p:cNvSpPr/>
          <p:nvPr/>
        </p:nvSpPr>
        <p:spPr>
          <a:xfrm>
            <a:off x="1297500" y="1567550"/>
            <a:ext cx="1069849" cy="542925"/>
          </a:xfrm>
          <a:prstGeom prst="right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b="1" dirty="0" smtClean="0">
                <a:solidFill>
                  <a:schemeClr val="tx1"/>
                </a:solidFill>
              </a:rPr>
              <a:t> Now  d</a:t>
            </a:r>
            <a:endParaRPr lang="en-GB"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44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1000" fill="hold"/>
                                        <p:tgtEl>
                                          <p:spTgt spid="44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21600000">
                                      <p:cBhvr>
                                        <p:cTn id="14" dur="1000" fill="hold"/>
                                        <p:tgtEl>
                                          <p:spTgt spid="450"/>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31"/>
                                        </p:tgtEl>
                                        <p:attrNameLst>
                                          <p:attrName>style.visibility</p:attrName>
                                        </p:attrNameLst>
                                      </p:cBhvr>
                                      <p:to>
                                        <p:strVal val="visible"/>
                                      </p:to>
                                    </p:set>
                                    <p:animEffect transition="in" filter="fade">
                                      <p:cBhvr>
                                        <p:cTn id="19" dur="10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Huffman Coding</a:t>
            </a:r>
            <a:endParaRPr dirty="0"/>
          </a:p>
        </p:txBody>
      </p:sp>
      <p:sp>
        <p:nvSpPr>
          <p:cNvPr id="456" name="Google Shape;456;p32"/>
          <p:cNvSpPr txBox="1">
            <a:spLocks noGrp="1"/>
          </p:cNvSpPr>
          <p:nvPr>
            <p:ph type="body" idx="1"/>
          </p:nvPr>
        </p:nvSpPr>
        <p:spPr>
          <a:xfrm>
            <a:off x="1297500" y="1567550"/>
            <a:ext cx="62901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Now Calculate number of Bits for each Character according to its frequency.</a:t>
            </a:r>
            <a:endParaRPr sz="1600" dirty="0"/>
          </a:p>
          <a:p>
            <a:pPr marL="457200" lvl="0" indent="-311150" algn="l" rtl="0">
              <a:lnSpc>
                <a:spcPct val="100000"/>
              </a:lnSpc>
              <a:spcBef>
                <a:spcPts val="1600"/>
              </a:spcBef>
              <a:spcAft>
                <a:spcPts val="0"/>
              </a:spcAft>
              <a:buSzPts val="1300"/>
              <a:buChar char="●"/>
            </a:pPr>
            <a:r>
              <a:rPr lang="en-GB" sz="1600" dirty="0"/>
              <a:t>a=10   —---&gt;2 bits now 2x frequency of a which is 30=60</a:t>
            </a:r>
            <a:endParaRPr sz="1600" dirty="0"/>
          </a:p>
          <a:p>
            <a:pPr marL="457200" lvl="0" indent="-311150" algn="l" rtl="0">
              <a:lnSpc>
                <a:spcPct val="100000"/>
              </a:lnSpc>
              <a:spcBef>
                <a:spcPts val="0"/>
              </a:spcBef>
              <a:spcAft>
                <a:spcPts val="0"/>
              </a:spcAft>
              <a:buSzPts val="1300"/>
              <a:buChar char="●"/>
            </a:pPr>
            <a:r>
              <a:rPr lang="en-GB" sz="1600" dirty="0"/>
              <a:t>b=0     —---&gt;1 bit   now 1x frequency of b which is 40=40</a:t>
            </a:r>
            <a:endParaRPr sz="1600" dirty="0"/>
          </a:p>
          <a:p>
            <a:pPr marL="457200" lvl="0" indent="-311150" algn="l" rtl="0">
              <a:lnSpc>
                <a:spcPct val="100000"/>
              </a:lnSpc>
              <a:spcBef>
                <a:spcPts val="0"/>
              </a:spcBef>
              <a:spcAft>
                <a:spcPts val="0"/>
              </a:spcAft>
              <a:buSzPts val="1300"/>
              <a:buChar char="●"/>
            </a:pPr>
            <a:r>
              <a:rPr lang="en-GB" sz="1600" dirty="0"/>
              <a:t>c=110  —---&gt;3  bits now 3x frequency of c which is 10=30</a:t>
            </a:r>
            <a:endParaRPr sz="1600" dirty="0"/>
          </a:p>
          <a:p>
            <a:pPr marL="457200" lvl="0" indent="-311150" algn="l" rtl="0">
              <a:lnSpc>
                <a:spcPct val="100000"/>
              </a:lnSpc>
              <a:spcBef>
                <a:spcPts val="0"/>
              </a:spcBef>
              <a:spcAft>
                <a:spcPts val="0"/>
              </a:spcAft>
              <a:buSzPts val="1300"/>
              <a:buChar char="●"/>
            </a:pPr>
            <a:r>
              <a:rPr lang="en-GB" sz="1600" dirty="0"/>
              <a:t>d=111  —---&gt;3 bits now 3x frequency of a which is </a:t>
            </a:r>
            <a:r>
              <a:rPr lang="en-GB" sz="1600" dirty="0" smtClean="0"/>
              <a:t>20=60</a:t>
            </a:r>
            <a:endParaRPr sz="1600" dirty="0" smtClean="0"/>
          </a:p>
          <a:p>
            <a:pPr marL="146050" lvl="0" indent="0" algn="l" rtl="0">
              <a:lnSpc>
                <a:spcPct val="100000"/>
              </a:lnSpc>
              <a:spcBef>
                <a:spcPts val="0"/>
              </a:spcBef>
              <a:spcAft>
                <a:spcPts val="0"/>
              </a:spcAft>
              <a:buSzPts val="1300"/>
              <a:buNone/>
            </a:pPr>
            <a:r>
              <a:rPr lang="en-GB" sz="1600" dirty="0" smtClean="0"/>
              <a:t>                 </a:t>
            </a:r>
            <a:endParaRPr sz="1600" dirty="0" smtClean="0"/>
          </a:p>
          <a:p>
            <a:pPr marL="457200" lvl="0" indent="-311150" algn="l" rtl="0">
              <a:lnSpc>
                <a:spcPct val="100000"/>
              </a:lnSpc>
              <a:spcBef>
                <a:spcPts val="0"/>
              </a:spcBef>
              <a:spcAft>
                <a:spcPts val="0"/>
              </a:spcAft>
              <a:buSzPts val="1300"/>
              <a:buChar char="●"/>
            </a:pPr>
            <a:r>
              <a:rPr lang="en-GB" sz="1600" dirty="0" smtClean="0"/>
              <a:t>                       </a:t>
            </a:r>
            <a:r>
              <a:rPr lang="en-GB" sz="1600" dirty="0"/>
              <a:t>Total Bits required=60+40+30+60=190</a:t>
            </a:r>
            <a:endParaRPr sz="1600" dirty="0"/>
          </a:p>
          <a:p>
            <a:pPr marL="457200" lvl="0" indent="-311150" algn="l" rtl="0">
              <a:lnSpc>
                <a:spcPct val="100000"/>
              </a:lnSpc>
              <a:spcBef>
                <a:spcPts val="0"/>
              </a:spcBef>
              <a:spcAft>
                <a:spcPts val="0"/>
              </a:spcAft>
              <a:buSzPts val="1300"/>
              <a:buChar char="●"/>
            </a:pPr>
            <a:r>
              <a:rPr lang="en-GB" sz="1600" dirty="0"/>
              <a:t>                       As we can see in ASCII coding it was 700 Bits </a:t>
            </a:r>
            <a:endParaRPr sz="1600" dirty="0"/>
          </a:p>
          <a:p>
            <a:pPr marL="457200" lvl="0" indent="-311150" algn="l" rtl="0">
              <a:lnSpc>
                <a:spcPct val="100000"/>
              </a:lnSpc>
              <a:spcBef>
                <a:spcPts val="0"/>
              </a:spcBef>
              <a:spcAft>
                <a:spcPts val="0"/>
              </a:spcAft>
              <a:buSzPts val="1300"/>
              <a:buChar char="●"/>
            </a:pPr>
            <a:r>
              <a:rPr lang="en-GB" sz="1600" dirty="0"/>
              <a:t>                      And in Combination of Bits it was 300</a:t>
            </a:r>
            <a:endParaRPr sz="1600" dirty="0"/>
          </a:p>
          <a:p>
            <a:pPr marL="457200" lvl="0" indent="-311150" algn="l" rtl="0">
              <a:lnSpc>
                <a:spcPct val="100000"/>
              </a:lnSpc>
              <a:spcBef>
                <a:spcPts val="0"/>
              </a:spcBef>
              <a:spcAft>
                <a:spcPts val="0"/>
              </a:spcAft>
              <a:buSzPts val="1300"/>
              <a:buChar char="●"/>
            </a:pPr>
            <a:r>
              <a:rPr lang="en-GB" sz="1600" dirty="0"/>
              <a:t>                      Now it is 190 </a:t>
            </a:r>
            <a:endParaRPr sz="1600" dirty="0"/>
          </a:p>
          <a:p>
            <a:pPr marL="457200" lvl="0" indent="-311150" algn="l" rtl="0">
              <a:spcBef>
                <a:spcPts val="0"/>
              </a:spcBef>
              <a:spcAft>
                <a:spcPts val="0"/>
              </a:spcAft>
              <a:buSzPts val="1300"/>
              <a:buChar char="●"/>
            </a:pPr>
            <a:endParaRPr sz="1600" dirty="0"/>
          </a:p>
        </p:txBody>
      </p:sp>
      <p:sp>
        <p:nvSpPr>
          <p:cNvPr id="457" name="Google Shape;457;p32"/>
          <p:cNvSpPr txBox="1"/>
          <p:nvPr/>
        </p:nvSpPr>
        <p:spPr>
          <a:xfrm>
            <a:off x="7945875" y="2315279"/>
            <a:ext cx="1198125"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lt1"/>
                </a:solidFill>
                <a:latin typeface="Lato"/>
                <a:ea typeface="Lato"/>
                <a:cs typeface="Lato"/>
                <a:sym typeface="Lato"/>
              </a:rPr>
              <a:t>a=30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b=40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c=10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d=20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smtClean="0">
                <a:solidFill>
                  <a:schemeClr val="lt1"/>
                </a:solidFill>
                <a:latin typeface="Lato"/>
                <a:ea typeface="Lato"/>
                <a:cs typeface="Lato"/>
                <a:sym typeface="Lato"/>
              </a:rPr>
              <a:t>Total</a:t>
            </a:r>
            <a:r>
              <a:rPr lang="en-GB" sz="1600" dirty="0">
                <a:solidFill>
                  <a:schemeClr val="lt1"/>
                </a:solidFill>
                <a:latin typeface="Lato"/>
                <a:ea typeface="Lato"/>
                <a:cs typeface="Lato"/>
                <a:sym typeface="Lato"/>
              </a:rPr>
              <a:t>=</a:t>
            </a:r>
            <a:r>
              <a:rPr lang="en-GB" sz="1600" dirty="0" smtClean="0">
                <a:solidFill>
                  <a:schemeClr val="lt1"/>
                </a:solidFill>
                <a:latin typeface="Lato"/>
                <a:ea typeface="Lato"/>
                <a:cs typeface="Lato"/>
                <a:sym typeface="Lato"/>
              </a:rPr>
              <a:t>100</a:t>
            </a:r>
            <a:endParaRPr sz="1800" dirty="0">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xEl>
                                              <p:pRg st="1" end="1"/>
                                            </p:txEl>
                                          </p:spTgt>
                                        </p:tgtEl>
                                        <p:attrNameLst>
                                          <p:attrName>style.visibility</p:attrName>
                                        </p:attrNameLst>
                                      </p:cBhvr>
                                      <p:to>
                                        <p:strVal val="visible"/>
                                      </p:to>
                                    </p:set>
                                    <p:animEffect transition="in" filter="fade">
                                      <p:cBhvr>
                                        <p:cTn id="7" dur="500"/>
                                        <p:tgtEl>
                                          <p:spTgt spid="45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56">
                                            <p:txEl>
                                              <p:pRg st="2" end="2"/>
                                            </p:txEl>
                                          </p:spTgt>
                                        </p:tgtEl>
                                        <p:attrNameLst>
                                          <p:attrName>style.visibility</p:attrName>
                                        </p:attrNameLst>
                                      </p:cBhvr>
                                      <p:to>
                                        <p:strVal val="visible"/>
                                      </p:to>
                                    </p:set>
                                    <p:animEffect transition="in" filter="fade">
                                      <p:cBhvr>
                                        <p:cTn id="10" dur="500"/>
                                        <p:tgtEl>
                                          <p:spTgt spid="45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56">
                                            <p:txEl>
                                              <p:pRg st="3" end="3"/>
                                            </p:txEl>
                                          </p:spTgt>
                                        </p:tgtEl>
                                        <p:attrNameLst>
                                          <p:attrName>style.visibility</p:attrName>
                                        </p:attrNameLst>
                                      </p:cBhvr>
                                      <p:to>
                                        <p:strVal val="visible"/>
                                      </p:to>
                                    </p:set>
                                    <p:animEffect transition="in" filter="fade">
                                      <p:cBhvr>
                                        <p:cTn id="13" dur="500"/>
                                        <p:tgtEl>
                                          <p:spTgt spid="45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56">
                                            <p:txEl>
                                              <p:pRg st="4" end="4"/>
                                            </p:txEl>
                                          </p:spTgt>
                                        </p:tgtEl>
                                        <p:attrNameLst>
                                          <p:attrName>style.visibility</p:attrName>
                                        </p:attrNameLst>
                                      </p:cBhvr>
                                      <p:to>
                                        <p:strVal val="visible"/>
                                      </p:to>
                                    </p:set>
                                    <p:animEffect transition="in" filter="fade">
                                      <p:cBhvr>
                                        <p:cTn id="16" dur="500"/>
                                        <p:tgtEl>
                                          <p:spTgt spid="456">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57">
                                            <p:txEl>
                                              <p:pRg st="0" end="0"/>
                                            </p:txEl>
                                          </p:spTgt>
                                        </p:tgtEl>
                                        <p:attrNameLst>
                                          <p:attrName>style.visibility</p:attrName>
                                        </p:attrNameLst>
                                      </p:cBhvr>
                                      <p:to>
                                        <p:strVal val="visible"/>
                                      </p:to>
                                    </p:set>
                                    <p:animEffect transition="in" filter="circle(in)">
                                      <p:cBhvr>
                                        <p:cTn id="21" dur="2000"/>
                                        <p:tgtEl>
                                          <p:spTgt spid="457">
                                            <p:txEl>
                                              <p:pRg st="0" end="0"/>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457">
                                            <p:txEl>
                                              <p:pRg st="1" end="1"/>
                                            </p:txEl>
                                          </p:spTgt>
                                        </p:tgtEl>
                                        <p:attrNameLst>
                                          <p:attrName>style.visibility</p:attrName>
                                        </p:attrNameLst>
                                      </p:cBhvr>
                                      <p:to>
                                        <p:strVal val="visible"/>
                                      </p:to>
                                    </p:set>
                                    <p:animEffect transition="in" filter="circle(in)">
                                      <p:cBhvr>
                                        <p:cTn id="24" dur="2000"/>
                                        <p:tgtEl>
                                          <p:spTgt spid="457">
                                            <p:txEl>
                                              <p:pRg st="1" end="1"/>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457">
                                            <p:txEl>
                                              <p:pRg st="2" end="2"/>
                                            </p:txEl>
                                          </p:spTgt>
                                        </p:tgtEl>
                                        <p:attrNameLst>
                                          <p:attrName>style.visibility</p:attrName>
                                        </p:attrNameLst>
                                      </p:cBhvr>
                                      <p:to>
                                        <p:strVal val="visible"/>
                                      </p:to>
                                    </p:set>
                                    <p:animEffect transition="in" filter="circle(in)">
                                      <p:cBhvr>
                                        <p:cTn id="27" dur="2000"/>
                                        <p:tgtEl>
                                          <p:spTgt spid="457">
                                            <p:txEl>
                                              <p:pRg st="2" end="2"/>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457">
                                            <p:txEl>
                                              <p:pRg st="3" end="3"/>
                                            </p:txEl>
                                          </p:spTgt>
                                        </p:tgtEl>
                                        <p:attrNameLst>
                                          <p:attrName>style.visibility</p:attrName>
                                        </p:attrNameLst>
                                      </p:cBhvr>
                                      <p:to>
                                        <p:strVal val="visible"/>
                                      </p:to>
                                    </p:set>
                                    <p:animEffect transition="in" filter="circle(in)">
                                      <p:cBhvr>
                                        <p:cTn id="30" dur="2000"/>
                                        <p:tgtEl>
                                          <p:spTgt spid="457">
                                            <p:txEl>
                                              <p:pRg st="3" end="3"/>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457">
                                            <p:txEl>
                                              <p:pRg st="4" end="4"/>
                                            </p:txEl>
                                          </p:spTgt>
                                        </p:tgtEl>
                                        <p:attrNameLst>
                                          <p:attrName>style.visibility</p:attrName>
                                        </p:attrNameLst>
                                      </p:cBhvr>
                                      <p:to>
                                        <p:strVal val="visible"/>
                                      </p:to>
                                    </p:set>
                                    <p:animEffect transition="in" filter="circle(in)">
                                      <p:cBhvr>
                                        <p:cTn id="33" dur="2000"/>
                                        <p:tgtEl>
                                          <p:spTgt spid="457">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56">
                                            <p:txEl>
                                              <p:pRg st="6" end="6"/>
                                            </p:txEl>
                                          </p:spTgt>
                                        </p:tgtEl>
                                        <p:attrNameLst>
                                          <p:attrName>style.visibility</p:attrName>
                                        </p:attrNameLst>
                                      </p:cBhvr>
                                      <p:to>
                                        <p:strVal val="visible"/>
                                      </p:to>
                                    </p:set>
                                    <p:anim calcmode="lin" valueType="num">
                                      <p:cBhvr additive="base">
                                        <p:cTn id="38" dur="500" fill="hold"/>
                                        <p:tgtEl>
                                          <p:spTgt spid="456">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56">
                                            <p:txEl>
                                              <p:pRg st="6" end="6"/>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56">
                                            <p:txEl>
                                              <p:pRg st="7" end="7"/>
                                            </p:txEl>
                                          </p:spTgt>
                                        </p:tgtEl>
                                        <p:attrNameLst>
                                          <p:attrName>style.visibility</p:attrName>
                                        </p:attrNameLst>
                                      </p:cBhvr>
                                      <p:to>
                                        <p:strVal val="visible"/>
                                      </p:to>
                                    </p:set>
                                    <p:anim calcmode="lin" valueType="num">
                                      <p:cBhvr additive="base">
                                        <p:cTn id="42" dur="500" fill="hold"/>
                                        <p:tgtEl>
                                          <p:spTgt spid="456">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56">
                                            <p:txEl>
                                              <p:pRg st="7" end="7"/>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56">
                                            <p:txEl>
                                              <p:pRg st="8" end="8"/>
                                            </p:txEl>
                                          </p:spTgt>
                                        </p:tgtEl>
                                        <p:attrNameLst>
                                          <p:attrName>style.visibility</p:attrName>
                                        </p:attrNameLst>
                                      </p:cBhvr>
                                      <p:to>
                                        <p:strVal val="visible"/>
                                      </p:to>
                                    </p:set>
                                    <p:anim calcmode="lin" valueType="num">
                                      <p:cBhvr additive="base">
                                        <p:cTn id="46" dur="500" fill="hold"/>
                                        <p:tgtEl>
                                          <p:spTgt spid="456">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56">
                                            <p:txEl>
                                              <p:pRg st="8" end="8"/>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56">
                                            <p:txEl>
                                              <p:pRg st="9" end="9"/>
                                            </p:txEl>
                                          </p:spTgt>
                                        </p:tgtEl>
                                        <p:attrNameLst>
                                          <p:attrName>style.visibility</p:attrName>
                                        </p:attrNameLst>
                                      </p:cBhvr>
                                      <p:to>
                                        <p:strVal val="visible"/>
                                      </p:to>
                                    </p:set>
                                    <p:anim calcmode="lin" valueType="num">
                                      <p:cBhvr additive="base">
                                        <p:cTn id="50" dur="500" fill="hold"/>
                                        <p:tgtEl>
                                          <p:spTgt spid="456">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5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8" name="Google Shape;456;p32"/>
          <p:cNvSpPr txBox="1">
            <a:spLocks noGrp="1"/>
          </p:cNvSpPr>
          <p:nvPr/>
        </p:nvSpPr>
        <p:spPr>
          <a:xfrm>
            <a:off x="709213" y="1069238"/>
            <a:ext cx="6290100" cy="3944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lvl="0" indent="0" algn="l" rtl="0">
              <a:spcBef>
                <a:spcPts val="0"/>
              </a:spcBef>
              <a:spcAft>
                <a:spcPts val="0"/>
              </a:spcAft>
              <a:buNone/>
            </a:pPr>
            <a:r>
              <a:rPr lang="en-GB" sz="1600" dirty="0"/>
              <a:t>Now Calculate number of Bits for each Character according to its frequency</a:t>
            </a:r>
            <a:r>
              <a:rPr lang="en-GB" sz="1600" dirty="0" smtClean="0"/>
              <a:t>.</a:t>
            </a:r>
          </a:p>
          <a:p>
            <a:pPr marL="0" lvl="0" indent="0" algn="l" rtl="0">
              <a:spcBef>
                <a:spcPts val="0"/>
              </a:spcBef>
              <a:spcAft>
                <a:spcPts val="0"/>
              </a:spcAft>
              <a:buNone/>
            </a:pPr>
            <a:endParaRPr lang="en-GB" sz="1600" dirty="0"/>
          </a:p>
          <a:p>
            <a:pPr marL="0" lvl="0" indent="0" algn="l" rtl="0">
              <a:spcBef>
                <a:spcPts val="0"/>
              </a:spcBef>
              <a:spcAft>
                <a:spcPts val="0"/>
              </a:spcAft>
              <a:buNone/>
            </a:pPr>
            <a:endParaRPr sz="1600" dirty="0"/>
          </a:p>
          <a:p>
            <a:pPr marL="146050" lvl="0" indent="0" algn="l" rtl="0">
              <a:lnSpc>
                <a:spcPct val="100000"/>
              </a:lnSpc>
              <a:spcBef>
                <a:spcPts val="0"/>
              </a:spcBef>
              <a:spcAft>
                <a:spcPts val="0"/>
              </a:spcAft>
              <a:buSzPts val="1300"/>
              <a:buNone/>
            </a:pPr>
            <a:endParaRPr lang="en-GB" sz="1600" dirty="0" smtClean="0"/>
          </a:p>
          <a:p>
            <a:pPr marL="146050" lvl="0" indent="0" algn="l" rtl="0">
              <a:lnSpc>
                <a:spcPct val="100000"/>
              </a:lnSpc>
              <a:spcBef>
                <a:spcPts val="0"/>
              </a:spcBef>
              <a:spcAft>
                <a:spcPts val="0"/>
              </a:spcAft>
              <a:buSzPts val="1300"/>
              <a:buNone/>
            </a:pPr>
            <a:endParaRPr lang="en-GB" sz="1600" dirty="0"/>
          </a:p>
          <a:p>
            <a:pPr marL="146050" lvl="0" indent="0" algn="l" rtl="0">
              <a:lnSpc>
                <a:spcPct val="100000"/>
              </a:lnSpc>
              <a:spcBef>
                <a:spcPts val="0"/>
              </a:spcBef>
              <a:spcAft>
                <a:spcPts val="0"/>
              </a:spcAft>
              <a:buSzPts val="1300"/>
              <a:buNone/>
            </a:pPr>
            <a:endParaRPr lang="en-GB" sz="1600" dirty="0" smtClean="0"/>
          </a:p>
          <a:p>
            <a:pPr marL="146050" lvl="0" indent="0" algn="l" rtl="0">
              <a:lnSpc>
                <a:spcPct val="100000"/>
              </a:lnSpc>
              <a:spcBef>
                <a:spcPts val="0"/>
              </a:spcBef>
              <a:spcAft>
                <a:spcPts val="0"/>
              </a:spcAft>
              <a:buSzPts val="1300"/>
              <a:buNone/>
            </a:pPr>
            <a:endParaRPr lang="en-GB" sz="1600" dirty="0"/>
          </a:p>
          <a:p>
            <a:pPr marL="146050" lvl="0" indent="0" algn="l" rtl="0">
              <a:lnSpc>
                <a:spcPct val="100000"/>
              </a:lnSpc>
              <a:spcBef>
                <a:spcPts val="0"/>
              </a:spcBef>
              <a:spcAft>
                <a:spcPts val="0"/>
              </a:spcAft>
              <a:buSzPts val="1300"/>
              <a:buNone/>
            </a:pPr>
            <a:r>
              <a:rPr lang="en-GB" sz="1600" dirty="0" smtClean="0"/>
              <a:t>       </a:t>
            </a:r>
          </a:p>
          <a:p>
            <a:pPr marL="146050" lvl="0" indent="0" algn="l" rtl="0">
              <a:lnSpc>
                <a:spcPct val="100000"/>
              </a:lnSpc>
              <a:spcBef>
                <a:spcPts val="0"/>
              </a:spcBef>
              <a:spcAft>
                <a:spcPts val="0"/>
              </a:spcAft>
              <a:buSzPts val="1300"/>
              <a:buNone/>
            </a:pPr>
            <a:endParaRPr lang="en-GB" sz="1600" dirty="0"/>
          </a:p>
          <a:p>
            <a:pPr marL="146050" lvl="0" indent="0" algn="l" rtl="0">
              <a:lnSpc>
                <a:spcPct val="100000"/>
              </a:lnSpc>
              <a:spcBef>
                <a:spcPts val="0"/>
              </a:spcBef>
              <a:spcAft>
                <a:spcPts val="0"/>
              </a:spcAft>
              <a:buSzPts val="1300"/>
              <a:buNone/>
            </a:pPr>
            <a:r>
              <a:rPr lang="en-GB" sz="1600" dirty="0" smtClean="0"/>
              <a:t>          </a:t>
            </a:r>
            <a:endParaRPr sz="1600" dirty="0" smtClean="0"/>
          </a:p>
          <a:p>
            <a:pPr marL="603250" lvl="1" indent="0">
              <a:lnSpc>
                <a:spcPct val="100000"/>
              </a:lnSpc>
              <a:spcBef>
                <a:spcPts val="0"/>
              </a:spcBef>
              <a:buSzPts val="1300"/>
              <a:buNone/>
            </a:pPr>
            <a:r>
              <a:rPr lang="en-GB" sz="1400" dirty="0" smtClean="0"/>
              <a:t>                    </a:t>
            </a:r>
            <a:r>
              <a:rPr lang="en-GB" sz="1400" dirty="0" smtClean="0"/>
              <a:t>        </a:t>
            </a:r>
            <a:r>
              <a:rPr lang="en-GB" sz="1400" dirty="0"/>
              <a:t>Total Bits required=60+40+30+60=190</a:t>
            </a:r>
            <a:endParaRPr sz="1400" dirty="0"/>
          </a:p>
          <a:p>
            <a:pPr marL="603250" lvl="1" indent="0">
              <a:lnSpc>
                <a:spcPct val="100000"/>
              </a:lnSpc>
              <a:spcBef>
                <a:spcPts val="0"/>
              </a:spcBef>
              <a:buSzPts val="1300"/>
              <a:buNone/>
            </a:pPr>
            <a:r>
              <a:rPr lang="en-GB" sz="1400" dirty="0"/>
              <a:t>                     </a:t>
            </a:r>
            <a:r>
              <a:rPr lang="en-GB" sz="1400" dirty="0" smtClean="0"/>
              <a:t>   </a:t>
            </a:r>
            <a:r>
              <a:rPr lang="en-GB" sz="1400" dirty="0"/>
              <a:t>As we can see in ASCII coding it was 700 Bits </a:t>
            </a:r>
            <a:r>
              <a:rPr lang="en-GB" sz="1400" dirty="0"/>
              <a:t> </a:t>
            </a:r>
            <a:r>
              <a:rPr lang="en-GB" sz="1400" dirty="0" smtClean="0"/>
              <a:t> 		            </a:t>
            </a:r>
            <a:r>
              <a:rPr lang="en-GB" sz="2000" b="1" dirty="0" smtClean="0">
                <a:solidFill>
                  <a:srgbClr val="00B050"/>
                </a:solidFill>
              </a:rPr>
              <a:t>Now </a:t>
            </a:r>
            <a:r>
              <a:rPr lang="en-GB" sz="2000" b="1" dirty="0">
                <a:solidFill>
                  <a:srgbClr val="00B050"/>
                </a:solidFill>
              </a:rPr>
              <a:t>it is 190 </a:t>
            </a:r>
            <a:r>
              <a:rPr lang="en-GB" sz="2000" b="1" dirty="0" smtClean="0">
                <a:solidFill>
                  <a:srgbClr val="00B050"/>
                </a:solidFill>
              </a:rPr>
              <a:t> bits after encoding</a:t>
            </a:r>
            <a:endParaRPr sz="2000" b="1" dirty="0">
              <a:solidFill>
                <a:srgbClr val="00B050"/>
              </a:solidFill>
            </a:endParaRPr>
          </a:p>
          <a:p>
            <a:pPr marL="457200" lvl="0" indent="-311150" algn="l" rtl="0">
              <a:spcBef>
                <a:spcPts val="0"/>
              </a:spcBef>
              <a:spcAft>
                <a:spcPts val="0"/>
              </a:spcAft>
              <a:buSzPts val="1300"/>
              <a:buChar char="●"/>
            </a:pPr>
            <a:endParaRPr sz="1600" dirty="0"/>
          </a:p>
        </p:txBody>
      </p:sp>
      <p:sp>
        <p:nvSpPr>
          <p:cNvPr id="9" name="Google Shape;457;p32"/>
          <p:cNvSpPr txBox="1"/>
          <p:nvPr/>
        </p:nvSpPr>
        <p:spPr>
          <a:xfrm>
            <a:off x="7236663" y="1289955"/>
            <a:ext cx="1198125" cy="141574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600" dirty="0">
                <a:solidFill>
                  <a:schemeClr val="lt1"/>
                </a:solidFill>
                <a:latin typeface="Lato"/>
                <a:ea typeface="Lato"/>
                <a:cs typeface="Lato"/>
                <a:sym typeface="Lato"/>
              </a:rPr>
              <a:t>a=30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b=40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c=10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a:solidFill>
                  <a:schemeClr val="lt1"/>
                </a:solidFill>
                <a:latin typeface="Lato"/>
                <a:ea typeface="Lato"/>
                <a:cs typeface="Lato"/>
                <a:sym typeface="Lato"/>
              </a:rPr>
              <a:t>d=20</a:t>
            </a:r>
            <a:endParaRPr sz="1600" dirty="0">
              <a:solidFill>
                <a:schemeClr val="lt1"/>
              </a:solidFill>
              <a:latin typeface="Lato"/>
              <a:ea typeface="Lato"/>
              <a:cs typeface="Lato"/>
              <a:sym typeface="Lato"/>
            </a:endParaRPr>
          </a:p>
          <a:p>
            <a:pPr marL="0" lvl="0" indent="0" algn="l" rtl="0">
              <a:spcBef>
                <a:spcPts val="0"/>
              </a:spcBef>
              <a:spcAft>
                <a:spcPts val="0"/>
              </a:spcAft>
              <a:buNone/>
            </a:pPr>
            <a:r>
              <a:rPr lang="en-GB" sz="1600" dirty="0" smtClean="0">
                <a:solidFill>
                  <a:schemeClr val="lt1"/>
                </a:solidFill>
                <a:latin typeface="Lato"/>
                <a:ea typeface="Lato"/>
                <a:cs typeface="Lato"/>
                <a:sym typeface="Lato"/>
              </a:rPr>
              <a:t>Total</a:t>
            </a:r>
            <a:r>
              <a:rPr lang="en-GB" sz="1600" dirty="0">
                <a:solidFill>
                  <a:schemeClr val="lt1"/>
                </a:solidFill>
                <a:latin typeface="Lato"/>
                <a:ea typeface="Lato"/>
                <a:cs typeface="Lato"/>
                <a:sym typeface="Lato"/>
              </a:rPr>
              <a:t>=</a:t>
            </a:r>
            <a:r>
              <a:rPr lang="en-GB" sz="1600" dirty="0" smtClean="0">
                <a:solidFill>
                  <a:schemeClr val="lt1"/>
                </a:solidFill>
                <a:latin typeface="Lato"/>
                <a:ea typeface="Lato"/>
                <a:cs typeface="Lato"/>
                <a:sym typeface="Lato"/>
              </a:rPr>
              <a:t>100</a:t>
            </a:r>
            <a:endParaRPr sz="1800" dirty="0">
              <a:latin typeface="Lato"/>
              <a:ea typeface="Lato"/>
              <a:cs typeface="Lato"/>
              <a:sym typeface="Lato"/>
            </a:endParaRPr>
          </a:p>
        </p:txBody>
      </p:sp>
      <p:sp>
        <p:nvSpPr>
          <p:cNvPr id="10" name="Google Shape;258;p21"/>
          <p:cNvSpPr txBox="1"/>
          <p:nvPr/>
        </p:nvSpPr>
        <p:spPr>
          <a:xfrm>
            <a:off x="6789945" y="699936"/>
            <a:ext cx="2091559" cy="3693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200" b="1" dirty="0">
                <a:solidFill>
                  <a:srgbClr val="FF0000"/>
                </a:solidFill>
                <a:latin typeface="Lato"/>
                <a:ea typeface="Lato"/>
                <a:cs typeface="Lato"/>
                <a:sym typeface="Lato"/>
              </a:rPr>
              <a:t>We have a message </a:t>
            </a:r>
            <a:r>
              <a:rPr lang="en-GB" sz="1200" b="1" dirty="0" smtClean="0">
                <a:solidFill>
                  <a:srgbClr val="FF0000"/>
                </a:solidFill>
                <a:latin typeface="Lato"/>
                <a:ea typeface="Lato"/>
                <a:cs typeface="Lato"/>
                <a:sym typeface="Lato"/>
              </a:rPr>
              <a:t>M=100</a:t>
            </a:r>
            <a:endParaRPr sz="1200" b="1" dirty="0">
              <a:solidFill>
                <a:srgbClr val="FF0000"/>
              </a:solidFill>
              <a:latin typeface="Lato"/>
              <a:ea typeface="Lato"/>
              <a:cs typeface="Lato"/>
              <a:sym typeface="Lato"/>
            </a:endParaRPr>
          </a:p>
        </p:txBody>
      </p:sp>
      <p:pic>
        <p:nvPicPr>
          <p:cNvPr id="11" name="table"/>
          <p:cNvPicPr>
            <a:picLocks noChangeAspect="1"/>
          </p:cNvPicPr>
          <p:nvPr/>
        </p:nvPicPr>
        <p:blipFill>
          <a:blip r:embed="rId3"/>
          <a:stretch>
            <a:fillRect/>
          </a:stretch>
        </p:blipFill>
        <p:spPr>
          <a:xfrm>
            <a:off x="1824039" y="1901236"/>
            <a:ext cx="4077580" cy="1884372"/>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ANALYSIS</a:t>
            </a:r>
          </a:p>
        </p:txBody>
      </p:sp>
      <p:sp>
        <p:nvSpPr>
          <p:cNvPr id="3" name="Text Placeholder 2"/>
          <p:cNvSpPr>
            <a:spLocks noGrp="1"/>
          </p:cNvSpPr>
          <p:nvPr>
            <p:ph type="body" idx="1"/>
          </p:nvPr>
        </p:nvSpPr>
        <p:spPr>
          <a:xfrm>
            <a:off x="1227075" y="1307850"/>
            <a:ext cx="7179750" cy="2911200"/>
          </a:xfrm>
        </p:spPr>
        <p:txBody>
          <a:bodyPr/>
          <a:lstStyle/>
          <a:p>
            <a:pPr algn="just">
              <a:lnSpc>
                <a:spcPct val="200000"/>
              </a:lnSpc>
            </a:pPr>
            <a:r>
              <a:rPr lang="en-US" sz="1600" b="1" dirty="0"/>
              <a:t>Time </a:t>
            </a:r>
            <a:r>
              <a:rPr lang="en-US" sz="1600" b="1" dirty="0" smtClean="0"/>
              <a:t>Complexity</a:t>
            </a:r>
            <a:r>
              <a:rPr lang="en-US" sz="1600" b="1" dirty="0"/>
              <a:t>:</a:t>
            </a:r>
            <a:r>
              <a:rPr lang="en-US" sz="1600" dirty="0"/>
              <a:t> </a:t>
            </a:r>
            <a:endParaRPr lang="en-US" sz="1600" dirty="0" smtClean="0"/>
          </a:p>
          <a:p>
            <a:pPr algn="just">
              <a:lnSpc>
                <a:spcPct val="200000"/>
              </a:lnSpc>
            </a:pPr>
            <a:r>
              <a:rPr lang="en-US" sz="1400" dirty="0"/>
              <a:t>The time complexity of the Huffman algorithm is </a:t>
            </a:r>
            <a:r>
              <a:rPr lang="en-US" sz="1400" b="1" dirty="0">
                <a:solidFill>
                  <a:srgbClr val="00B0F0"/>
                </a:solidFill>
              </a:rPr>
              <a:t>O(</a:t>
            </a:r>
            <a:r>
              <a:rPr lang="en-US" sz="1400" b="1" dirty="0" err="1">
                <a:solidFill>
                  <a:srgbClr val="00B0F0"/>
                </a:solidFill>
              </a:rPr>
              <a:t>nlogn</a:t>
            </a:r>
            <a:r>
              <a:rPr lang="en-US" sz="1400" b="1" dirty="0">
                <a:solidFill>
                  <a:srgbClr val="00B0F0"/>
                </a:solidFill>
              </a:rPr>
              <a:t>). </a:t>
            </a:r>
            <a:r>
              <a:rPr lang="en-US" sz="1400" dirty="0"/>
              <a:t>Using a heap to store the weight of each tree, each iteration requires </a:t>
            </a:r>
            <a:r>
              <a:rPr lang="en-US" sz="1400" b="1" dirty="0">
                <a:solidFill>
                  <a:srgbClr val="00B0F0"/>
                </a:solidFill>
              </a:rPr>
              <a:t>O(</a:t>
            </a:r>
            <a:r>
              <a:rPr lang="en-US" sz="1400" b="1" dirty="0" err="1">
                <a:solidFill>
                  <a:srgbClr val="00B0F0"/>
                </a:solidFill>
              </a:rPr>
              <a:t>logn</a:t>
            </a:r>
            <a:r>
              <a:rPr lang="en-US" sz="1400" b="1" dirty="0">
                <a:solidFill>
                  <a:srgbClr val="00B0F0"/>
                </a:solidFill>
              </a:rPr>
              <a:t>) </a:t>
            </a:r>
            <a:r>
              <a:rPr lang="en-US" sz="1400" dirty="0"/>
              <a:t>time to determine the cheapest weight and insert the new weight. There are </a:t>
            </a:r>
            <a:r>
              <a:rPr lang="en-US" sz="1400" b="1" dirty="0">
                <a:solidFill>
                  <a:srgbClr val="00B0F0"/>
                </a:solidFill>
              </a:rPr>
              <a:t>O(n) </a:t>
            </a:r>
            <a:r>
              <a:rPr lang="en-US" sz="1400" dirty="0"/>
              <a:t>iterations, one for each </a:t>
            </a:r>
            <a:r>
              <a:rPr lang="en-US" sz="1400" dirty="0" smtClean="0"/>
              <a:t>item.</a:t>
            </a:r>
          </a:p>
          <a:p>
            <a:pPr algn="just">
              <a:lnSpc>
                <a:spcPct val="200000"/>
              </a:lnSpc>
            </a:pPr>
            <a:r>
              <a:rPr lang="en-US" sz="1600" b="1" dirty="0" smtClean="0"/>
              <a:t>Space Complexity</a:t>
            </a:r>
            <a:r>
              <a:rPr lang="en-US" sz="1600" b="1" dirty="0"/>
              <a:t>:</a:t>
            </a:r>
            <a:r>
              <a:rPr lang="en-US" sz="1600" dirty="0"/>
              <a:t> </a:t>
            </a:r>
            <a:endParaRPr lang="en-US" sz="1600" dirty="0" smtClean="0"/>
          </a:p>
          <a:p>
            <a:pPr algn="just">
              <a:lnSpc>
                <a:spcPct val="200000"/>
              </a:lnSpc>
            </a:pPr>
            <a:r>
              <a:rPr lang="en-US" sz="1400" dirty="0"/>
              <a:t>The tree contains k </a:t>
            </a:r>
            <a:r>
              <a:rPr lang="en-US" sz="1400" dirty="0" smtClean="0"/>
              <a:t>nodes. Space </a:t>
            </a:r>
            <a:r>
              <a:rPr lang="en-US" sz="1400" dirty="0"/>
              <a:t>complexity is </a:t>
            </a:r>
            <a:r>
              <a:rPr lang="en-US" sz="1400" b="1" dirty="0">
                <a:solidFill>
                  <a:srgbClr val="00B0F0"/>
                </a:solidFill>
              </a:rPr>
              <a:t>O(k) </a:t>
            </a:r>
            <a:r>
              <a:rPr lang="en-US" sz="1400" b="1" dirty="0"/>
              <a:t>for the tree and </a:t>
            </a:r>
            <a:r>
              <a:rPr lang="en-US" sz="1400" b="1" dirty="0">
                <a:solidFill>
                  <a:srgbClr val="00B0F0"/>
                </a:solidFill>
              </a:rPr>
              <a:t>O(n) </a:t>
            </a:r>
            <a:r>
              <a:rPr lang="en-US" sz="1400" b="1" dirty="0"/>
              <a:t>for the decoded text</a:t>
            </a:r>
            <a:r>
              <a:rPr lang="en-US" sz="1400" dirty="0"/>
              <a:t>.</a:t>
            </a:r>
            <a:endParaRPr lang="en-US" sz="1600" dirty="0" smtClean="0"/>
          </a:p>
          <a:p>
            <a:pPr algn="just">
              <a:lnSpc>
                <a:spcPct val="150000"/>
              </a:lnSpc>
            </a:pPr>
            <a:endParaRPr lang="en-US" sz="1600" dirty="0"/>
          </a:p>
        </p:txBody>
      </p:sp>
    </p:spTree>
    <p:extLst>
      <p:ext uri="{BB962C8B-B14F-4D97-AF65-F5344CB8AC3E}">
        <p14:creationId xmlns:p14="http://schemas.microsoft.com/office/powerpoint/2010/main" val="282422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Huffman Coding</a:t>
            </a:r>
            <a:endParaRPr dirty="0"/>
          </a:p>
        </p:txBody>
      </p:sp>
      <p:sp>
        <p:nvSpPr>
          <p:cNvPr id="272" name="Google Shape;272;p23"/>
          <p:cNvSpPr txBox="1">
            <a:spLocks noGrp="1"/>
          </p:cNvSpPr>
          <p:nvPr>
            <p:ph type="body" idx="1"/>
          </p:nvPr>
        </p:nvSpPr>
        <p:spPr>
          <a:xfrm>
            <a:off x="421199" y="1429625"/>
            <a:ext cx="7798876" cy="2056525"/>
          </a:xfrm>
          <a:prstGeom prst="rect">
            <a:avLst/>
          </a:prstGeom>
          <a:solidFill>
            <a:schemeClr val="tx1"/>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dirty="0">
                <a:solidFill>
                  <a:schemeClr val="bg1"/>
                </a:solidFill>
                <a:latin typeface="Lato" panose="020B0604020202020204" charset="0"/>
              </a:rPr>
              <a:t>Huffman coding is a lossless data compression algorithm. The idea is to assign variable-length codes to input characters, lengths of the assigned codes are based on the frequencies of corresponding characters. The most frequent character gets the smallest code and the least frequent character gets the largest </a:t>
            </a:r>
            <a:r>
              <a:rPr lang="en-GB" sz="1600" dirty="0" smtClean="0">
                <a:solidFill>
                  <a:schemeClr val="bg1"/>
                </a:solidFill>
                <a:latin typeface="Lato" panose="020B0604020202020204" charset="0"/>
              </a:rPr>
              <a:t>code.</a:t>
            </a:r>
            <a:endParaRPr sz="1600" dirty="0">
              <a:solidFill>
                <a:schemeClr val="bg1"/>
              </a:solidFill>
              <a:latin typeface="Lato" panose="020B0604020202020204" charset="0"/>
              <a:ea typeface="Arial"/>
              <a:cs typeface="Arial"/>
              <a:sym typeface="Arial"/>
            </a:endParaRPr>
          </a:p>
          <a:p>
            <a:pPr marL="0" lvl="0" indent="0" algn="l" rtl="0">
              <a:spcBef>
                <a:spcPts val="1600"/>
              </a:spcBef>
              <a:spcAft>
                <a:spcPts val="160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73573">
            <a:off x="2062873" y="3159918"/>
            <a:ext cx="2268152" cy="1871663"/>
          </a:xfrm>
          <a:prstGeom prst="rect">
            <a:avLst/>
          </a:prstGeom>
        </p:spPr>
      </p:pic>
      <p:sp>
        <p:nvSpPr>
          <p:cNvPr id="7" name="Rounded Rectangular Callout 6"/>
          <p:cNvSpPr/>
          <p:nvPr/>
        </p:nvSpPr>
        <p:spPr>
          <a:xfrm>
            <a:off x="4635859" y="2876550"/>
            <a:ext cx="1841141" cy="1076325"/>
          </a:xfrm>
          <a:prstGeom prst="wedgeRound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smtClean="0">
                <a:solidFill>
                  <a:schemeClr val="tx1"/>
                </a:solidFill>
                <a:latin typeface="Lato" panose="020B0604020202020204" charset="0"/>
              </a:rPr>
              <a:t>Data Compression?</a:t>
            </a:r>
            <a:endParaRPr lang="en-US" sz="18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3"/>
          <p:cNvSpPr txBox="1">
            <a:spLocks noGrp="1"/>
          </p:cNvSpPr>
          <p:nvPr>
            <p:ph type="title"/>
          </p:nvPr>
        </p:nvSpPr>
        <p:spPr>
          <a:xfrm>
            <a:off x="1173675" y="279450"/>
            <a:ext cx="7038900" cy="634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Algo for Huffman Encoding</a:t>
            </a:r>
            <a:endParaRPr dirty="0"/>
          </a:p>
          <a:p>
            <a:pPr marL="0" lvl="0" indent="0" algn="l" rtl="0">
              <a:spcBef>
                <a:spcPts val="0"/>
              </a:spcBef>
              <a:spcAft>
                <a:spcPts val="0"/>
              </a:spcAft>
              <a:buNone/>
            </a:pPr>
            <a:endParaRPr dirty="0"/>
          </a:p>
        </p:txBody>
      </p:sp>
      <p:sp>
        <p:nvSpPr>
          <p:cNvPr id="463" name="Google Shape;463;p33"/>
          <p:cNvSpPr txBox="1">
            <a:spLocks noGrp="1"/>
          </p:cNvSpPr>
          <p:nvPr>
            <p:ph type="body" idx="1"/>
          </p:nvPr>
        </p:nvSpPr>
        <p:spPr>
          <a:xfrm>
            <a:off x="1173675" y="914400"/>
            <a:ext cx="7038900" cy="34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1    n ← |C|</a:t>
            </a:r>
            <a:endParaRPr sz="1400" b="1" dirty="0"/>
          </a:p>
          <a:p>
            <a:pPr marL="0" lvl="0" indent="0" algn="l" rtl="0">
              <a:spcBef>
                <a:spcPts val="1600"/>
              </a:spcBef>
              <a:spcAft>
                <a:spcPts val="0"/>
              </a:spcAft>
              <a:buNone/>
            </a:pPr>
            <a:r>
              <a:rPr lang="en-GB" sz="1400" b="1" dirty="0"/>
              <a:t>2    Q ← C</a:t>
            </a:r>
            <a:endParaRPr sz="1400" b="1" dirty="0"/>
          </a:p>
          <a:p>
            <a:pPr marL="0" lvl="0" indent="0" algn="l" rtl="0">
              <a:spcBef>
                <a:spcPts val="1600"/>
              </a:spcBef>
              <a:spcAft>
                <a:spcPts val="0"/>
              </a:spcAft>
              <a:buNone/>
            </a:pPr>
            <a:r>
              <a:rPr lang="en-GB" sz="1400" b="1" dirty="0"/>
              <a:t>3    for </a:t>
            </a:r>
            <a:r>
              <a:rPr lang="en-GB" sz="1400" b="1" dirty="0" err="1"/>
              <a:t>i</a:t>
            </a:r>
            <a:r>
              <a:rPr lang="en-GB" sz="1400" b="1" dirty="0"/>
              <a:t> ← 1 to n - 1                                                     O(n)</a:t>
            </a:r>
            <a:endParaRPr sz="1400" b="1" dirty="0"/>
          </a:p>
          <a:p>
            <a:pPr marL="0" lvl="0" indent="0" algn="l" rtl="0">
              <a:spcBef>
                <a:spcPts val="1600"/>
              </a:spcBef>
              <a:spcAft>
                <a:spcPts val="0"/>
              </a:spcAft>
              <a:buNone/>
            </a:pPr>
            <a:r>
              <a:rPr lang="en-GB" sz="1400" b="1" dirty="0"/>
              <a:t>4          do allocate a new node z</a:t>
            </a:r>
            <a:endParaRPr sz="1400" b="1" dirty="0"/>
          </a:p>
          <a:p>
            <a:pPr marL="0" lvl="0" indent="0" algn="l" rtl="0">
              <a:spcBef>
                <a:spcPts val="1600"/>
              </a:spcBef>
              <a:spcAft>
                <a:spcPts val="0"/>
              </a:spcAft>
              <a:buNone/>
            </a:pPr>
            <a:r>
              <a:rPr lang="en-GB" sz="1400" b="1" dirty="0"/>
              <a:t>5           	left[z] ← x ← Extract-Min (Q)                          O(</a:t>
            </a:r>
            <a:r>
              <a:rPr lang="en-GB" sz="1400" b="1" dirty="0" err="1"/>
              <a:t>logn</a:t>
            </a:r>
            <a:r>
              <a:rPr lang="en-GB" sz="1400" b="1" dirty="0"/>
              <a:t>))  </a:t>
            </a:r>
            <a:endParaRPr sz="1400" b="1" dirty="0"/>
          </a:p>
          <a:p>
            <a:pPr marL="0" lvl="0" indent="0" algn="l" rtl="0">
              <a:spcBef>
                <a:spcPts val="1600"/>
              </a:spcBef>
              <a:spcAft>
                <a:spcPts val="0"/>
              </a:spcAft>
              <a:buNone/>
            </a:pPr>
            <a:r>
              <a:rPr lang="en-GB" sz="1400" b="1" dirty="0"/>
              <a:t>6           	right[z] ← y ← Extract-Min (Q)                       O(</a:t>
            </a:r>
            <a:r>
              <a:rPr lang="en-GB" sz="1400" b="1" dirty="0" err="1"/>
              <a:t>logn</a:t>
            </a:r>
            <a:r>
              <a:rPr lang="en-GB" sz="1400" b="1" dirty="0"/>
              <a:t>)</a:t>
            </a:r>
            <a:endParaRPr sz="1400" b="1" dirty="0"/>
          </a:p>
          <a:p>
            <a:pPr marL="0" lvl="0" indent="0" algn="l" rtl="0">
              <a:spcBef>
                <a:spcPts val="1600"/>
              </a:spcBef>
              <a:spcAft>
                <a:spcPts val="0"/>
              </a:spcAft>
              <a:buNone/>
            </a:pPr>
            <a:r>
              <a:rPr lang="en-GB" sz="1400" b="1" dirty="0"/>
              <a:t>7           	f [z] ← f [x] + f [y]</a:t>
            </a:r>
            <a:endParaRPr sz="1400" b="1" dirty="0"/>
          </a:p>
          <a:p>
            <a:pPr marL="0" lvl="0" indent="0" algn="l" rtl="0">
              <a:spcBef>
                <a:spcPts val="1600"/>
              </a:spcBef>
              <a:spcAft>
                <a:spcPts val="0"/>
              </a:spcAft>
              <a:buNone/>
            </a:pPr>
            <a:r>
              <a:rPr lang="en-GB" sz="1400" b="1" dirty="0"/>
              <a:t>8           	Insert (Q, z)</a:t>
            </a:r>
            <a:endParaRPr sz="1400" b="1" dirty="0"/>
          </a:p>
          <a:p>
            <a:pPr marL="0" lvl="0" indent="0" algn="l" rtl="0">
              <a:spcBef>
                <a:spcPts val="1600"/>
              </a:spcBef>
              <a:spcAft>
                <a:spcPts val="0"/>
              </a:spcAft>
              <a:buNone/>
            </a:pPr>
            <a:r>
              <a:rPr lang="en-GB" sz="1400" b="1" dirty="0"/>
              <a:t>9    return Extract-Min(Q) t Return root of the tree.</a:t>
            </a:r>
            <a:endParaRPr sz="1400" b="1" dirty="0"/>
          </a:p>
          <a:p>
            <a:pPr marL="0" lvl="0" indent="0" algn="l" rtl="0">
              <a:spcBef>
                <a:spcPts val="1600"/>
              </a:spcBef>
              <a:spcAft>
                <a:spcPts val="1600"/>
              </a:spcAft>
              <a:buNone/>
            </a:pPr>
            <a:endParaRPr sz="1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Text Placeholder 2"/>
          <p:cNvSpPr>
            <a:spLocks noGrp="1"/>
          </p:cNvSpPr>
          <p:nvPr>
            <p:ph type="body" idx="1"/>
          </p:nvPr>
        </p:nvSpPr>
        <p:spPr>
          <a:xfrm>
            <a:off x="278325" y="1500875"/>
            <a:ext cx="5770050" cy="2575825"/>
          </a:xfrm>
        </p:spPr>
        <p:txBody>
          <a:bodyPr/>
          <a:lstStyle/>
          <a:p>
            <a:pPr algn="just"/>
            <a:r>
              <a:rPr lang="en-US" sz="1600" dirty="0"/>
              <a:t>Real-life applications of Huffman </a:t>
            </a:r>
            <a:r>
              <a:rPr lang="en-US" sz="1600" dirty="0" smtClean="0"/>
              <a:t>Encoding-</a:t>
            </a:r>
          </a:p>
          <a:p>
            <a:pPr algn="just">
              <a:lnSpc>
                <a:spcPct val="150000"/>
              </a:lnSpc>
              <a:buFont typeface="Wingdings" panose="05000000000000000000" pitchFamily="2" charset="2"/>
              <a:buChar char="Ø"/>
            </a:pPr>
            <a:r>
              <a:rPr lang="en-US" sz="1400" dirty="0"/>
              <a:t>Huffman coding is based on the frequency of occurrence of a data item i.e. pixel in images. The technique is to use a lower number of bits to encode the data in to binary codes that occurs more frequently. It is used </a:t>
            </a:r>
            <a:r>
              <a:rPr lang="en-US" sz="1400" b="1" dirty="0"/>
              <a:t>in </a:t>
            </a:r>
            <a:r>
              <a:rPr lang="en-US" sz="1400" b="1" dirty="0">
                <a:solidFill>
                  <a:srgbClr val="FF0000"/>
                </a:solidFill>
              </a:rPr>
              <a:t>JPEG </a:t>
            </a:r>
            <a:r>
              <a:rPr lang="en-US" sz="1400" b="1" dirty="0" smtClean="0">
                <a:solidFill>
                  <a:srgbClr val="FF0000"/>
                </a:solidFill>
              </a:rPr>
              <a:t>files.</a:t>
            </a:r>
            <a:endParaRPr lang="en-US" sz="1800" dirty="0"/>
          </a:p>
          <a:p>
            <a:pPr algn="just">
              <a:lnSpc>
                <a:spcPct val="150000"/>
              </a:lnSpc>
              <a:buFont typeface="Wingdings" panose="05000000000000000000" pitchFamily="2" charset="2"/>
              <a:buChar char="Ø"/>
            </a:pPr>
            <a:r>
              <a:rPr lang="en-US" sz="1400" dirty="0" smtClean="0"/>
              <a:t>Huffman </a:t>
            </a:r>
            <a:r>
              <a:rPr lang="en-US" sz="1400" dirty="0"/>
              <a:t>coding is used in </a:t>
            </a:r>
            <a:r>
              <a:rPr lang="en-US" sz="1400" b="1" dirty="0"/>
              <a:t>conventional compression formats like </a:t>
            </a:r>
            <a:r>
              <a:rPr lang="en-US" sz="1400" b="1" dirty="0">
                <a:solidFill>
                  <a:srgbClr val="FF0000"/>
                </a:solidFill>
              </a:rPr>
              <a:t>GZIP, BZIP2, PKZIP</a:t>
            </a:r>
            <a:r>
              <a:rPr lang="en-US" sz="1400" b="1" dirty="0"/>
              <a:t>, etc.</a:t>
            </a:r>
            <a:r>
              <a:rPr lang="en-US" sz="1400" dirty="0"/>
              <a:t> </a:t>
            </a:r>
            <a:r>
              <a:rPr lang="en-US" sz="1400" b="1" dirty="0"/>
              <a:t>For text and fax transmissions</a:t>
            </a:r>
            <a:r>
              <a:rPr lang="en-US" sz="1400" dirty="0"/>
              <a:t>.</a:t>
            </a:r>
          </a:p>
        </p:txBody>
      </p:sp>
      <p:pic>
        <p:nvPicPr>
          <p:cNvPr id="4" name="Picture 3"/>
          <p:cNvPicPr>
            <a:picLocks noChangeAspect="1"/>
          </p:cNvPicPr>
          <p:nvPr/>
        </p:nvPicPr>
        <p:blipFill>
          <a:blip r:embed="rId2"/>
          <a:stretch>
            <a:fillRect/>
          </a:stretch>
        </p:blipFill>
        <p:spPr>
          <a:xfrm>
            <a:off x="6438900" y="2424112"/>
            <a:ext cx="2514600" cy="2581275"/>
          </a:xfrm>
          <a:prstGeom prst="rect">
            <a:avLst/>
          </a:prstGeom>
        </p:spPr>
      </p:pic>
    </p:spTree>
    <p:extLst>
      <p:ext uri="{BB962C8B-B14F-4D97-AF65-F5344CB8AC3E}">
        <p14:creationId xmlns:p14="http://schemas.microsoft.com/office/powerpoint/2010/main" val="51240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394" y="1363345"/>
            <a:ext cx="5986853" cy="1300800"/>
          </a:xfrm>
        </p:spPr>
        <p:txBody>
          <a:bodyPr/>
          <a:lstStyle/>
          <a:p>
            <a:r>
              <a:rPr lang="en-US" dirty="0" smtClean="0"/>
              <a:t>Thank YOU</a:t>
            </a:r>
            <a:endParaRPr lang="en-US" dirty="0"/>
          </a:p>
        </p:txBody>
      </p:sp>
      <p:sp>
        <p:nvSpPr>
          <p:cNvPr id="3" name="Text Placeholder 2"/>
          <p:cNvSpPr>
            <a:spLocks noGrp="1"/>
          </p:cNvSpPr>
          <p:nvPr>
            <p:ph type="body" idx="1"/>
          </p:nvPr>
        </p:nvSpPr>
        <p:spPr>
          <a:xfrm>
            <a:off x="3115103" y="2664145"/>
            <a:ext cx="1404343" cy="1218900"/>
          </a:xfrm>
        </p:spPr>
        <p:txBody>
          <a:bodyPr/>
          <a:lstStyle/>
          <a:p>
            <a:pPr marL="146050" indent="0">
              <a:buNone/>
            </a:pPr>
            <a:r>
              <a:rPr lang="en-US" sz="5400" dirty="0" smtClean="0">
                <a:sym typeface="Wingdings" panose="05000000000000000000" pitchFamily="2" charset="2"/>
              </a:rPr>
              <a:t></a:t>
            </a:r>
            <a:endParaRPr lang="en-US" sz="5400" dirty="0"/>
          </a:p>
        </p:txBody>
      </p:sp>
    </p:spTree>
    <p:extLst>
      <p:ext uri="{BB962C8B-B14F-4D97-AF65-F5344CB8AC3E}">
        <p14:creationId xmlns:p14="http://schemas.microsoft.com/office/powerpoint/2010/main" val="2067980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latin typeface="Lato" panose="020B0604020202020204" charset="0"/>
              </a:rPr>
              <a:t>Data Compression:</a:t>
            </a:r>
            <a:endParaRPr lang="en-US" dirty="0"/>
          </a:p>
        </p:txBody>
      </p:sp>
      <p:sp>
        <p:nvSpPr>
          <p:cNvPr id="3" name="Text Placeholder 2"/>
          <p:cNvSpPr>
            <a:spLocks noGrp="1"/>
          </p:cNvSpPr>
          <p:nvPr>
            <p:ph type="body" idx="1"/>
          </p:nvPr>
        </p:nvSpPr>
        <p:spPr>
          <a:xfrm>
            <a:off x="259275" y="1386575"/>
            <a:ext cx="7038900" cy="2911200"/>
          </a:xfrm>
        </p:spPr>
        <p:txBody>
          <a:bodyPr/>
          <a:lstStyle/>
          <a:p>
            <a:pPr algn="just"/>
            <a:r>
              <a:rPr lang="en-US" sz="1600" dirty="0"/>
              <a:t>Data compression is </a:t>
            </a:r>
            <a:r>
              <a:rPr lang="en-US" sz="1600" b="1" dirty="0"/>
              <a:t>the process of encoding, restructuring or otherwise modifying data in order to reduce its size</a:t>
            </a:r>
            <a:r>
              <a:rPr lang="en-US" sz="1600" dirty="0"/>
              <a:t>. Fundamentally, it involves re-encoding information using fewer bits than the original representation.</a:t>
            </a:r>
          </a:p>
        </p:txBody>
      </p:sp>
      <p:pic>
        <p:nvPicPr>
          <p:cNvPr id="1026" name="Picture 2" descr="Compression | Apple Developer Documentation"/>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810125" y="2457450"/>
            <a:ext cx="4038600" cy="25039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492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Introduction</a:t>
            </a:r>
            <a:endParaRPr dirty="0"/>
          </a:p>
        </p:txBody>
      </p:sp>
      <p:sp>
        <p:nvSpPr>
          <p:cNvPr id="235" name="Google Shape;235;p18"/>
          <p:cNvSpPr txBox="1">
            <a:spLocks noGrp="1"/>
          </p:cNvSpPr>
          <p:nvPr>
            <p:ph type="body" idx="1"/>
          </p:nvPr>
        </p:nvSpPr>
        <p:spPr>
          <a:xfrm>
            <a:off x="230700" y="1415150"/>
            <a:ext cx="7038900" cy="14233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Font typeface="Arial"/>
              <a:buChar char="➔"/>
            </a:pPr>
            <a:r>
              <a:rPr lang="en-GB" sz="1800" dirty="0">
                <a:latin typeface="Lato" panose="020B0604020202020204" charset="0"/>
                <a:ea typeface="Arial"/>
                <a:cs typeface="Arial"/>
                <a:sym typeface="Arial"/>
              </a:rPr>
              <a:t>It is a greedy </a:t>
            </a:r>
            <a:r>
              <a:rPr lang="en-GB" sz="1800" dirty="0" smtClean="0">
                <a:latin typeface="Lato" panose="020B0604020202020204" charset="0"/>
                <a:ea typeface="Arial"/>
                <a:cs typeface="Arial"/>
                <a:sym typeface="Arial"/>
              </a:rPr>
              <a:t>technique</a:t>
            </a:r>
          </a:p>
          <a:p>
            <a:pPr marL="146050" lvl="0" indent="0" algn="just">
              <a:lnSpc>
                <a:spcPct val="150000"/>
              </a:lnSpc>
              <a:buNone/>
            </a:pPr>
            <a:r>
              <a:rPr lang="en-US" sz="1400" dirty="0"/>
              <a:t>A greedy algorithm is an approach for solving a problem by selecting the best option available at the moment. It doesn't worry whether the current best result will bring the overall optimal result.</a:t>
            </a:r>
            <a:endParaRPr sz="2000" dirty="0">
              <a:latin typeface="Lato" panose="020B0604020202020204" charset="0"/>
              <a:ea typeface="Arial"/>
              <a:cs typeface="Arial"/>
              <a:sym typeface="Arial"/>
            </a:endParaRPr>
          </a:p>
          <a:p>
            <a:pPr marL="457200" lvl="0" indent="-311150" algn="l" rtl="0">
              <a:lnSpc>
                <a:spcPct val="150000"/>
              </a:lnSpc>
              <a:spcBef>
                <a:spcPts val="0"/>
              </a:spcBef>
              <a:spcAft>
                <a:spcPts val="0"/>
              </a:spcAft>
              <a:buSzPts val="1300"/>
              <a:buFont typeface="Arial"/>
              <a:buChar char="➔"/>
            </a:pPr>
            <a:r>
              <a:rPr lang="en-GB" sz="1800" dirty="0">
                <a:latin typeface="Lato" panose="020B0604020202020204" charset="0"/>
                <a:ea typeface="Arial"/>
                <a:cs typeface="Arial"/>
                <a:sym typeface="Arial"/>
              </a:rPr>
              <a:t>Used to encode </a:t>
            </a:r>
            <a:r>
              <a:rPr lang="en-GB" sz="1800" dirty="0" smtClean="0">
                <a:latin typeface="Lato" panose="020B0604020202020204" charset="0"/>
                <a:ea typeface="Arial"/>
                <a:cs typeface="Arial"/>
                <a:sym typeface="Arial"/>
              </a:rPr>
              <a:t>data </a:t>
            </a:r>
            <a:endParaRPr sz="1800" dirty="0">
              <a:latin typeface="Lato" panose="020B0604020202020204" charset="0"/>
              <a:ea typeface="Arial"/>
              <a:cs typeface="Arial"/>
              <a:sym typeface="Arial"/>
            </a:endParaRPr>
          </a:p>
          <a:p>
            <a:pPr marL="457200" lvl="0" indent="-311150" algn="l" rtl="0">
              <a:lnSpc>
                <a:spcPct val="150000"/>
              </a:lnSpc>
              <a:spcBef>
                <a:spcPts val="0"/>
              </a:spcBef>
              <a:spcAft>
                <a:spcPts val="0"/>
              </a:spcAft>
              <a:buSzPts val="1300"/>
              <a:buFont typeface="Arial"/>
              <a:buChar char="➔"/>
            </a:pPr>
            <a:r>
              <a:rPr lang="en-GB" sz="1800" dirty="0">
                <a:latin typeface="Lato" panose="020B0604020202020204" charset="0"/>
                <a:ea typeface="Arial"/>
                <a:cs typeface="Arial"/>
                <a:sym typeface="Arial"/>
              </a:rPr>
              <a:t>Precisely used for Compression of Data</a:t>
            </a:r>
            <a:endParaRPr sz="1800" dirty="0">
              <a:latin typeface="Lato" panose="020B0604020202020204" charset="0"/>
              <a:ea typeface="Arial"/>
              <a:cs typeface="Arial"/>
              <a:sym typeface="Arial"/>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99750"/>
                    </a14:imgEffect>
                    <a14:imgEffect>
                      <a14:sharpenSoften amount="-25000"/>
                    </a14:imgEffect>
                    <a14:imgEffect>
                      <a14:saturation sat="400000"/>
                    </a14:imgEffect>
                    <a14:imgEffect>
                      <a14:brightnessContrast contrast="20000"/>
                    </a14:imgEffect>
                  </a14:imgLayer>
                </a14:imgProps>
              </a:ext>
            </a:extLst>
          </a:blip>
          <a:stretch>
            <a:fillRect/>
          </a:stretch>
        </p:blipFill>
        <p:spPr>
          <a:xfrm>
            <a:off x="6107623" y="2838450"/>
            <a:ext cx="2688379" cy="219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1000"/>
                                        <p:tgtEl>
                                          <p:spTgt spid="2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325" y="288975"/>
            <a:ext cx="7038900" cy="530175"/>
          </a:xfrm>
        </p:spPr>
        <p:txBody>
          <a:bodyPr/>
          <a:lstStyle/>
          <a:p>
            <a:r>
              <a:rPr lang="en-US" dirty="0" smtClean="0"/>
              <a:t>Example:</a:t>
            </a:r>
            <a:endParaRPr lang="en-US" dirty="0"/>
          </a:p>
        </p:txBody>
      </p:sp>
      <p:sp>
        <p:nvSpPr>
          <p:cNvPr id="3" name="Text Placeholder 2"/>
          <p:cNvSpPr>
            <a:spLocks noGrp="1"/>
          </p:cNvSpPr>
          <p:nvPr>
            <p:ph type="body" idx="1"/>
          </p:nvPr>
        </p:nvSpPr>
        <p:spPr>
          <a:xfrm>
            <a:off x="1040325" y="819150"/>
            <a:ext cx="7038900" cy="3790950"/>
          </a:xfrm>
        </p:spPr>
        <p:txBody>
          <a:bodyPr/>
          <a:lstStyle/>
          <a:p>
            <a:pPr>
              <a:buFont typeface="Wingdings" panose="05000000000000000000" pitchFamily="2" charset="2"/>
              <a:buChar char="Ø"/>
            </a:pPr>
            <a:r>
              <a:rPr lang="en-US" sz="1800" b="1" dirty="0" smtClean="0"/>
              <a:t>Horse Image with a diverse set of colors</a:t>
            </a:r>
            <a:endParaRPr lang="en-US" sz="1800" b="1" dirty="0"/>
          </a:p>
          <a:p>
            <a:pPr>
              <a:buFont typeface="Wingdings" panose="05000000000000000000" pitchFamily="2" charset="2"/>
              <a:buChar char="Ø"/>
            </a:pPr>
            <a:r>
              <a:rPr lang="en-US" sz="1600" dirty="0"/>
              <a:t>This image has a broad range of colors. </a:t>
            </a:r>
            <a:endParaRPr lang="en-US" sz="1600" dirty="0" smtClean="0"/>
          </a:p>
          <a:p>
            <a:pPr>
              <a:buFont typeface="Wingdings" panose="05000000000000000000" pitchFamily="2" charset="2"/>
              <a:buChar char="Ø"/>
            </a:pPr>
            <a:r>
              <a:rPr lang="en-US" sz="1600" dirty="0" smtClean="0"/>
              <a:t>It </a:t>
            </a:r>
            <a:r>
              <a:rPr lang="en-US" sz="1600" dirty="0"/>
              <a:t>has many red pixels (in the horse), green pixels (in the grass), and blue pixels (in the sky). </a:t>
            </a:r>
            <a:endParaRPr lang="en-US" sz="1600" dirty="0" smtClean="0"/>
          </a:p>
          <a:p>
            <a:pPr>
              <a:buFont typeface="Wingdings" panose="05000000000000000000" pitchFamily="2" charset="2"/>
              <a:buChar char="Ø"/>
            </a:pPr>
            <a:r>
              <a:rPr lang="en-US" sz="1600" dirty="0"/>
              <a:t>T</a:t>
            </a:r>
            <a:r>
              <a:rPr lang="en-US" sz="1600" dirty="0" smtClean="0"/>
              <a:t>his </a:t>
            </a:r>
            <a:r>
              <a:rPr lang="en-US" sz="1600" dirty="0"/>
              <a:t>image may not be very compressible. </a:t>
            </a:r>
            <a:endParaRPr lang="en-US" sz="1600" dirty="0" smtClean="0"/>
          </a:p>
          <a:p>
            <a:pPr>
              <a:buFont typeface="Wingdings" panose="05000000000000000000" pitchFamily="2" charset="2"/>
              <a:buChar char="Ø"/>
            </a:pPr>
            <a:r>
              <a:rPr lang="en-US" sz="1600" dirty="0" smtClean="0"/>
              <a:t>The results </a:t>
            </a:r>
            <a:r>
              <a:rPr lang="en-US" sz="1600" dirty="0"/>
              <a:t>of the image compression with </a:t>
            </a:r>
            <a:r>
              <a:rPr lang="en-US" sz="1600" dirty="0" smtClean="0"/>
              <a:t>Huffman </a:t>
            </a:r>
            <a:r>
              <a:rPr lang="en-US" sz="1600" dirty="0"/>
              <a:t>coding are shown below:</a:t>
            </a:r>
            <a:endParaRPr lang="en-US" sz="2000" b="1" dirty="0" smtClean="0"/>
          </a:p>
        </p:txBody>
      </p:sp>
      <p:pic>
        <p:nvPicPr>
          <p:cNvPr id="5" name="Picture 4"/>
          <p:cNvPicPr>
            <a:picLocks noChangeAspect="1"/>
          </p:cNvPicPr>
          <p:nvPr/>
        </p:nvPicPr>
        <p:blipFill>
          <a:blip r:embed="rId2"/>
          <a:stretch>
            <a:fillRect/>
          </a:stretch>
        </p:blipFill>
        <p:spPr>
          <a:xfrm>
            <a:off x="6315075" y="2782649"/>
            <a:ext cx="2611875" cy="1827451"/>
          </a:xfrm>
          <a:prstGeom prst="rect">
            <a:avLst/>
          </a:prstGeom>
        </p:spPr>
      </p:pic>
      <p:pic>
        <p:nvPicPr>
          <p:cNvPr id="8" name="Picture 7"/>
          <p:cNvPicPr>
            <a:picLocks noChangeAspect="1"/>
          </p:cNvPicPr>
          <p:nvPr/>
        </p:nvPicPr>
        <p:blipFill>
          <a:blip r:embed="rId3"/>
          <a:stretch>
            <a:fillRect/>
          </a:stretch>
        </p:blipFill>
        <p:spPr>
          <a:xfrm>
            <a:off x="1219200" y="3895725"/>
            <a:ext cx="4419600" cy="714375"/>
          </a:xfrm>
          <a:prstGeom prst="rect">
            <a:avLst/>
          </a:prstGeom>
        </p:spPr>
      </p:pic>
      <p:sp>
        <p:nvSpPr>
          <p:cNvPr id="9" name="Rounded Rectangular Callout 8"/>
          <p:cNvSpPr/>
          <p:nvPr/>
        </p:nvSpPr>
        <p:spPr>
          <a:xfrm>
            <a:off x="1219200" y="3219450"/>
            <a:ext cx="942975" cy="476924"/>
          </a:xfrm>
          <a:prstGeom prst="wedgeRoundRectCallout">
            <a:avLst>
              <a:gd name="adj1" fmla="val -20833"/>
              <a:gd name="adj2" fmla="val 84469"/>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Results!</a:t>
            </a:r>
            <a:endParaRPr lang="en-US" b="1" dirty="0">
              <a:solidFill>
                <a:schemeClr val="tx1"/>
              </a:solidFill>
            </a:endParaRPr>
          </a:p>
        </p:txBody>
      </p:sp>
    </p:spTree>
    <p:extLst>
      <p:ext uri="{BB962C8B-B14F-4D97-AF65-F5344CB8AC3E}">
        <p14:creationId xmlns:p14="http://schemas.microsoft.com/office/powerpoint/2010/main" val="258815653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9"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Various Encoding Techniques</a:t>
            </a:r>
            <a:endParaRPr/>
          </a:p>
          <a:p>
            <a:pPr marL="0" lvl="0" indent="0" algn="l" rtl="0">
              <a:spcBef>
                <a:spcPts val="0"/>
              </a:spcBef>
              <a:spcAft>
                <a:spcPts val="0"/>
              </a:spcAft>
              <a:buNone/>
            </a:pPr>
            <a:endParaRPr/>
          </a:p>
        </p:txBody>
      </p:sp>
      <p:sp>
        <p:nvSpPr>
          <p:cNvPr id="241" name="Google Shape;241;p19"/>
          <p:cNvSpPr txBox="1"/>
          <p:nvPr/>
        </p:nvSpPr>
        <p:spPr>
          <a:xfrm>
            <a:off x="1134375" y="1144700"/>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01</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42" name="Google Shape;242;p19"/>
          <p:cNvSpPr txBox="1">
            <a:spLocks noGrp="1"/>
          </p:cNvSpPr>
          <p:nvPr>
            <p:ph type="body" idx="1"/>
          </p:nvPr>
        </p:nvSpPr>
        <p:spPr>
          <a:xfrm>
            <a:off x="1704150" y="1148248"/>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800" dirty="0">
                <a:solidFill>
                  <a:srgbClr val="FFFFFF"/>
                </a:solidFill>
              </a:rPr>
              <a:t>ASCII</a:t>
            </a:r>
            <a:endParaRPr sz="1800" dirty="0">
              <a:solidFill>
                <a:srgbClr val="FFFFFF"/>
              </a:solidFill>
            </a:endParaRPr>
          </a:p>
        </p:txBody>
      </p:sp>
      <p:sp>
        <p:nvSpPr>
          <p:cNvPr id="243" name="Google Shape;243;p19"/>
          <p:cNvSpPr txBox="1"/>
          <p:nvPr/>
        </p:nvSpPr>
        <p:spPr>
          <a:xfrm>
            <a:off x="1134375" y="263943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02</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44" name="Google Shape;244;p19"/>
          <p:cNvSpPr txBox="1">
            <a:spLocks noGrp="1"/>
          </p:cNvSpPr>
          <p:nvPr>
            <p:ph type="body" idx="1"/>
          </p:nvPr>
        </p:nvSpPr>
        <p:spPr>
          <a:xfrm>
            <a:off x="1704150" y="2658497"/>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b="1" dirty="0" smtClean="0">
                <a:solidFill>
                  <a:srgbClr val="FFFFFF"/>
                </a:solidFill>
              </a:rPr>
              <a:t>Number </a:t>
            </a:r>
            <a:r>
              <a:rPr lang="en-GB" sz="1600" b="1" dirty="0">
                <a:solidFill>
                  <a:srgbClr val="FFFFFF"/>
                </a:solidFill>
              </a:rPr>
              <a:t>of </a:t>
            </a:r>
            <a:r>
              <a:rPr lang="en-GB" sz="1600" b="1" dirty="0" smtClean="0">
                <a:solidFill>
                  <a:srgbClr val="FFFFFF"/>
                </a:solidFill>
              </a:rPr>
              <a:t>bits</a:t>
            </a:r>
            <a:endParaRPr sz="1600" b="1" dirty="0">
              <a:solidFill>
                <a:srgbClr val="FFFFFF"/>
              </a:solidFill>
            </a:endParaRPr>
          </a:p>
        </p:txBody>
      </p:sp>
      <p:sp>
        <p:nvSpPr>
          <p:cNvPr id="245" name="Google Shape;245;p19"/>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pic>
        <p:nvPicPr>
          <p:cNvPr id="2" name="Picture 1"/>
          <p:cNvPicPr>
            <a:picLocks noChangeAspect="1"/>
          </p:cNvPicPr>
          <p:nvPr/>
        </p:nvPicPr>
        <p:blipFill>
          <a:blip r:embed="rId3"/>
          <a:stretch>
            <a:fillRect/>
          </a:stretch>
        </p:blipFill>
        <p:spPr>
          <a:xfrm>
            <a:off x="5925637" y="3094322"/>
            <a:ext cx="2633663" cy="1616117"/>
          </a:xfrm>
          <a:prstGeom prst="rect">
            <a:avLst/>
          </a:prstGeom>
        </p:spPr>
      </p:pic>
      <p:cxnSp>
        <p:nvCxnSpPr>
          <p:cNvPr id="5" name="Elbow Connector 4"/>
          <p:cNvCxnSpPr/>
          <p:nvPr/>
        </p:nvCxnSpPr>
        <p:spPr>
          <a:xfrm>
            <a:off x="3705225" y="2875130"/>
            <a:ext cx="2220412" cy="946954"/>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5925637" y="1042364"/>
            <a:ext cx="2633663" cy="1616133"/>
          </a:xfrm>
          <a:prstGeom prst="rect">
            <a:avLst/>
          </a:prstGeom>
        </p:spPr>
      </p:pic>
      <p:cxnSp>
        <p:nvCxnSpPr>
          <p:cNvPr id="21" name="Elbow Connector 20"/>
          <p:cNvCxnSpPr/>
          <p:nvPr/>
        </p:nvCxnSpPr>
        <p:spPr>
          <a:xfrm>
            <a:off x="2514600" y="1413734"/>
            <a:ext cx="3411037" cy="420596"/>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p:cTn id="7" dur="1000" fill="hold"/>
                                        <p:tgtEl>
                                          <p:spTgt spid="240"/>
                                        </p:tgtEl>
                                        <p:attrNameLst>
                                          <p:attrName>ppt_w</p:attrName>
                                        </p:attrNameLst>
                                      </p:cBhvr>
                                      <p:tavLst>
                                        <p:tav tm="0">
                                          <p:val>
                                            <p:fltVal val="0"/>
                                          </p:val>
                                        </p:tav>
                                        <p:tav tm="100000">
                                          <p:val>
                                            <p:strVal val="#ppt_w"/>
                                          </p:val>
                                        </p:tav>
                                      </p:tavLst>
                                    </p:anim>
                                    <p:anim calcmode="lin" valueType="num">
                                      <p:cBhvr>
                                        <p:cTn id="8" dur="1000" fill="hold"/>
                                        <p:tgtEl>
                                          <p:spTgt spid="240"/>
                                        </p:tgtEl>
                                        <p:attrNameLst>
                                          <p:attrName>ppt_h</p:attrName>
                                        </p:attrNameLst>
                                      </p:cBhvr>
                                      <p:tavLst>
                                        <p:tav tm="0">
                                          <p:val>
                                            <p:fltVal val="0"/>
                                          </p:val>
                                        </p:tav>
                                        <p:tav tm="100000">
                                          <p:val>
                                            <p:strVal val="#ppt_h"/>
                                          </p:val>
                                        </p:tav>
                                      </p:tavLst>
                                    </p:anim>
                                    <p:anim calcmode="lin" valueType="num">
                                      <p:cBhvr>
                                        <p:cTn id="9" dur="1000" fill="hold"/>
                                        <p:tgtEl>
                                          <p:spTgt spid="240"/>
                                        </p:tgtEl>
                                        <p:attrNameLst>
                                          <p:attrName>style.rotation</p:attrName>
                                        </p:attrNameLst>
                                      </p:cBhvr>
                                      <p:tavLst>
                                        <p:tav tm="0">
                                          <p:val>
                                            <p:fltVal val="90"/>
                                          </p:val>
                                        </p:tav>
                                        <p:tav tm="100000">
                                          <p:val>
                                            <p:fltVal val="0"/>
                                          </p:val>
                                        </p:tav>
                                      </p:tavLst>
                                    </p:anim>
                                    <p:animEffect transition="in" filter="fade">
                                      <p:cBhvr>
                                        <p:cTn id="10" dur="1000"/>
                                        <p:tgtEl>
                                          <p:spTgt spid="24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41"/>
                                        </p:tgtEl>
                                        <p:attrNameLst>
                                          <p:attrName>style.visibility</p:attrName>
                                        </p:attrNameLst>
                                      </p:cBhvr>
                                      <p:to>
                                        <p:strVal val="visible"/>
                                      </p:to>
                                    </p:set>
                                    <p:anim calcmode="lin" valueType="num">
                                      <p:cBhvr>
                                        <p:cTn id="13" dur="1000" fill="hold"/>
                                        <p:tgtEl>
                                          <p:spTgt spid="241"/>
                                        </p:tgtEl>
                                        <p:attrNameLst>
                                          <p:attrName>ppt_w</p:attrName>
                                        </p:attrNameLst>
                                      </p:cBhvr>
                                      <p:tavLst>
                                        <p:tav tm="0">
                                          <p:val>
                                            <p:fltVal val="0"/>
                                          </p:val>
                                        </p:tav>
                                        <p:tav tm="100000">
                                          <p:val>
                                            <p:strVal val="#ppt_w"/>
                                          </p:val>
                                        </p:tav>
                                      </p:tavLst>
                                    </p:anim>
                                    <p:anim calcmode="lin" valueType="num">
                                      <p:cBhvr>
                                        <p:cTn id="14" dur="1000" fill="hold"/>
                                        <p:tgtEl>
                                          <p:spTgt spid="241"/>
                                        </p:tgtEl>
                                        <p:attrNameLst>
                                          <p:attrName>ppt_h</p:attrName>
                                        </p:attrNameLst>
                                      </p:cBhvr>
                                      <p:tavLst>
                                        <p:tav tm="0">
                                          <p:val>
                                            <p:fltVal val="0"/>
                                          </p:val>
                                        </p:tav>
                                        <p:tav tm="100000">
                                          <p:val>
                                            <p:strVal val="#ppt_h"/>
                                          </p:val>
                                        </p:tav>
                                      </p:tavLst>
                                    </p:anim>
                                    <p:anim calcmode="lin" valueType="num">
                                      <p:cBhvr>
                                        <p:cTn id="15" dur="1000" fill="hold"/>
                                        <p:tgtEl>
                                          <p:spTgt spid="241"/>
                                        </p:tgtEl>
                                        <p:attrNameLst>
                                          <p:attrName>style.rotation</p:attrName>
                                        </p:attrNameLst>
                                      </p:cBhvr>
                                      <p:tavLst>
                                        <p:tav tm="0">
                                          <p:val>
                                            <p:fltVal val="90"/>
                                          </p:val>
                                        </p:tav>
                                        <p:tav tm="100000">
                                          <p:val>
                                            <p:fltVal val="0"/>
                                          </p:val>
                                        </p:tav>
                                      </p:tavLst>
                                    </p:anim>
                                    <p:animEffect transition="in" filter="fade">
                                      <p:cBhvr>
                                        <p:cTn id="16" dur="1000"/>
                                        <p:tgtEl>
                                          <p:spTgt spid="24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42">
                                            <p:txEl>
                                              <p:pRg st="0" end="0"/>
                                            </p:txEl>
                                          </p:spTgt>
                                        </p:tgtEl>
                                        <p:attrNameLst>
                                          <p:attrName>style.visibility</p:attrName>
                                        </p:attrNameLst>
                                      </p:cBhvr>
                                      <p:to>
                                        <p:strVal val="visible"/>
                                      </p:to>
                                    </p:set>
                                    <p:anim calcmode="lin" valueType="num">
                                      <p:cBhvr>
                                        <p:cTn id="19" dur="1000" fill="hold"/>
                                        <p:tgtEl>
                                          <p:spTgt spid="242">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242">
                                            <p:txEl>
                                              <p:pRg st="0" end="0"/>
                                            </p:txEl>
                                          </p:spTgt>
                                        </p:tgtEl>
                                        <p:attrNameLst>
                                          <p:attrName>ppt_h</p:attrName>
                                        </p:attrNameLst>
                                      </p:cBhvr>
                                      <p:tavLst>
                                        <p:tav tm="0">
                                          <p:val>
                                            <p:fltVal val="0"/>
                                          </p:val>
                                        </p:tav>
                                        <p:tav tm="100000">
                                          <p:val>
                                            <p:strVal val="#ppt_h"/>
                                          </p:val>
                                        </p:tav>
                                      </p:tavLst>
                                    </p:anim>
                                    <p:anim calcmode="lin" valueType="num">
                                      <p:cBhvr>
                                        <p:cTn id="21" dur="1000" fill="hold"/>
                                        <p:tgtEl>
                                          <p:spTgt spid="242">
                                            <p:txEl>
                                              <p:pRg st="0" end="0"/>
                                            </p:txEl>
                                          </p:spTgt>
                                        </p:tgtEl>
                                        <p:attrNameLst>
                                          <p:attrName>style.rotation</p:attrName>
                                        </p:attrNameLst>
                                      </p:cBhvr>
                                      <p:tavLst>
                                        <p:tav tm="0">
                                          <p:val>
                                            <p:fltVal val="90"/>
                                          </p:val>
                                        </p:tav>
                                        <p:tav tm="100000">
                                          <p:val>
                                            <p:fltVal val="0"/>
                                          </p:val>
                                        </p:tav>
                                      </p:tavLst>
                                    </p:anim>
                                    <p:animEffect transition="in" filter="fade">
                                      <p:cBhvr>
                                        <p:cTn id="22" dur="1000"/>
                                        <p:tgtEl>
                                          <p:spTgt spid="242">
                                            <p:txEl>
                                              <p:pRg st="0" end="0"/>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43"/>
                                        </p:tgtEl>
                                        <p:attrNameLst>
                                          <p:attrName>style.visibility</p:attrName>
                                        </p:attrNameLst>
                                      </p:cBhvr>
                                      <p:to>
                                        <p:strVal val="visible"/>
                                      </p:to>
                                    </p:set>
                                    <p:anim calcmode="lin" valueType="num">
                                      <p:cBhvr>
                                        <p:cTn id="25" dur="1000" fill="hold"/>
                                        <p:tgtEl>
                                          <p:spTgt spid="243"/>
                                        </p:tgtEl>
                                        <p:attrNameLst>
                                          <p:attrName>ppt_w</p:attrName>
                                        </p:attrNameLst>
                                      </p:cBhvr>
                                      <p:tavLst>
                                        <p:tav tm="0">
                                          <p:val>
                                            <p:fltVal val="0"/>
                                          </p:val>
                                        </p:tav>
                                        <p:tav tm="100000">
                                          <p:val>
                                            <p:strVal val="#ppt_w"/>
                                          </p:val>
                                        </p:tav>
                                      </p:tavLst>
                                    </p:anim>
                                    <p:anim calcmode="lin" valueType="num">
                                      <p:cBhvr>
                                        <p:cTn id="26" dur="1000" fill="hold"/>
                                        <p:tgtEl>
                                          <p:spTgt spid="243"/>
                                        </p:tgtEl>
                                        <p:attrNameLst>
                                          <p:attrName>ppt_h</p:attrName>
                                        </p:attrNameLst>
                                      </p:cBhvr>
                                      <p:tavLst>
                                        <p:tav tm="0">
                                          <p:val>
                                            <p:fltVal val="0"/>
                                          </p:val>
                                        </p:tav>
                                        <p:tav tm="100000">
                                          <p:val>
                                            <p:strVal val="#ppt_h"/>
                                          </p:val>
                                        </p:tav>
                                      </p:tavLst>
                                    </p:anim>
                                    <p:anim calcmode="lin" valueType="num">
                                      <p:cBhvr>
                                        <p:cTn id="27" dur="1000" fill="hold"/>
                                        <p:tgtEl>
                                          <p:spTgt spid="243"/>
                                        </p:tgtEl>
                                        <p:attrNameLst>
                                          <p:attrName>style.rotation</p:attrName>
                                        </p:attrNameLst>
                                      </p:cBhvr>
                                      <p:tavLst>
                                        <p:tav tm="0">
                                          <p:val>
                                            <p:fltVal val="90"/>
                                          </p:val>
                                        </p:tav>
                                        <p:tav tm="100000">
                                          <p:val>
                                            <p:fltVal val="0"/>
                                          </p:val>
                                        </p:tav>
                                      </p:tavLst>
                                    </p:anim>
                                    <p:animEffect transition="in" filter="fade">
                                      <p:cBhvr>
                                        <p:cTn id="28" dur="1000"/>
                                        <p:tgtEl>
                                          <p:spTgt spid="24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44">
                                            <p:txEl>
                                              <p:pRg st="0" end="0"/>
                                            </p:txEl>
                                          </p:spTgt>
                                        </p:tgtEl>
                                        <p:attrNameLst>
                                          <p:attrName>style.visibility</p:attrName>
                                        </p:attrNameLst>
                                      </p:cBhvr>
                                      <p:to>
                                        <p:strVal val="visible"/>
                                      </p:to>
                                    </p:set>
                                    <p:anim calcmode="lin" valueType="num">
                                      <p:cBhvr>
                                        <p:cTn id="31" dur="1000" fill="hold"/>
                                        <p:tgtEl>
                                          <p:spTgt spid="244">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244">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244">
                                            <p:txEl>
                                              <p:pRg st="0" end="0"/>
                                            </p:txEl>
                                          </p:spTgt>
                                        </p:tgtEl>
                                        <p:attrNameLst>
                                          <p:attrName>style.rotation</p:attrName>
                                        </p:attrNameLst>
                                      </p:cBhvr>
                                      <p:tavLst>
                                        <p:tav tm="0">
                                          <p:val>
                                            <p:fltVal val="90"/>
                                          </p:val>
                                        </p:tav>
                                        <p:tav tm="100000">
                                          <p:val>
                                            <p:fltVal val="0"/>
                                          </p:val>
                                        </p:tav>
                                      </p:tavLst>
                                    </p:anim>
                                    <p:animEffect transition="in" filter="fade">
                                      <p:cBhvr>
                                        <p:cTn id="34" dur="1000"/>
                                        <p:tgtEl>
                                          <p:spTgt spid="244">
                                            <p:txEl>
                                              <p:pRg st="0" end="0"/>
                                            </p:txEl>
                                          </p:spTgt>
                                        </p:tgtEl>
                                      </p:cBhvr>
                                    </p:animEffect>
                                  </p:childTnLst>
                                </p:cTn>
                              </p:par>
                              <p:par>
                                <p:cTn id="35" presetID="31" presetClass="entr" presetSubtype="0" fill="hold" grpId="0" nodeType="withEffect" nodePh="1">
                                  <p:stCondLst>
                                    <p:cond delay="0"/>
                                  </p:stCondLst>
                                  <p:endCondLst>
                                    <p:cond evt="begin" delay="0">
                                      <p:tn val="35"/>
                                    </p:cond>
                                  </p:endCondLst>
                                  <p:childTnLst>
                                    <p:set>
                                      <p:cBhvr>
                                        <p:cTn id="36" dur="1" fill="hold">
                                          <p:stCondLst>
                                            <p:cond delay="0"/>
                                          </p:stCondLst>
                                        </p:cTn>
                                        <p:tgtEl>
                                          <p:spTgt spid="245"/>
                                        </p:tgtEl>
                                        <p:attrNameLst>
                                          <p:attrName>style.visibility</p:attrName>
                                        </p:attrNameLst>
                                      </p:cBhvr>
                                      <p:to>
                                        <p:strVal val="visible"/>
                                      </p:to>
                                    </p:set>
                                    <p:anim calcmode="lin" valueType="num">
                                      <p:cBhvr>
                                        <p:cTn id="37" dur="1000" fill="hold"/>
                                        <p:tgtEl>
                                          <p:spTgt spid="245"/>
                                        </p:tgtEl>
                                        <p:attrNameLst>
                                          <p:attrName>ppt_w</p:attrName>
                                        </p:attrNameLst>
                                      </p:cBhvr>
                                      <p:tavLst>
                                        <p:tav tm="0">
                                          <p:val>
                                            <p:fltVal val="0"/>
                                          </p:val>
                                        </p:tav>
                                        <p:tav tm="100000">
                                          <p:val>
                                            <p:strVal val="#ppt_w"/>
                                          </p:val>
                                        </p:tav>
                                      </p:tavLst>
                                    </p:anim>
                                    <p:anim calcmode="lin" valueType="num">
                                      <p:cBhvr>
                                        <p:cTn id="38" dur="1000" fill="hold"/>
                                        <p:tgtEl>
                                          <p:spTgt spid="245"/>
                                        </p:tgtEl>
                                        <p:attrNameLst>
                                          <p:attrName>ppt_h</p:attrName>
                                        </p:attrNameLst>
                                      </p:cBhvr>
                                      <p:tavLst>
                                        <p:tav tm="0">
                                          <p:val>
                                            <p:fltVal val="0"/>
                                          </p:val>
                                        </p:tav>
                                        <p:tav tm="100000">
                                          <p:val>
                                            <p:strVal val="#ppt_h"/>
                                          </p:val>
                                        </p:tav>
                                      </p:tavLst>
                                    </p:anim>
                                    <p:anim calcmode="lin" valueType="num">
                                      <p:cBhvr>
                                        <p:cTn id="39" dur="1000" fill="hold"/>
                                        <p:tgtEl>
                                          <p:spTgt spid="245"/>
                                        </p:tgtEl>
                                        <p:attrNameLst>
                                          <p:attrName>style.rotation</p:attrName>
                                        </p:attrNameLst>
                                      </p:cBhvr>
                                      <p:tavLst>
                                        <p:tav tm="0">
                                          <p:val>
                                            <p:fltVal val="90"/>
                                          </p:val>
                                        </p:tav>
                                        <p:tav tm="100000">
                                          <p:val>
                                            <p:fltVal val="0"/>
                                          </p:val>
                                        </p:tav>
                                      </p:tavLst>
                                    </p:anim>
                                    <p:animEffect transition="in" filter="fade">
                                      <p:cBhvr>
                                        <p:cTn id="40" dur="1000"/>
                                        <p:tgtEl>
                                          <p:spTgt spid="245"/>
                                        </p:tgtEl>
                                      </p:cBhvr>
                                    </p:animEffect>
                                  </p:childTnLst>
                                </p:cTn>
                              </p:par>
                              <p:par>
                                <p:cTn id="41" presetID="3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 calcmode="lin" valueType="num">
                                      <p:cBhvr>
                                        <p:cTn id="45" dur="1000" fill="hold"/>
                                        <p:tgtEl>
                                          <p:spTgt spid="2"/>
                                        </p:tgtEl>
                                        <p:attrNameLst>
                                          <p:attrName>style.rotation</p:attrName>
                                        </p:attrNameLst>
                                      </p:cBhvr>
                                      <p:tavLst>
                                        <p:tav tm="0">
                                          <p:val>
                                            <p:fltVal val="90"/>
                                          </p:val>
                                        </p:tav>
                                        <p:tav tm="100000">
                                          <p:val>
                                            <p:fltVal val="0"/>
                                          </p:val>
                                        </p:tav>
                                      </p:tavLst>
                                    </p:anim>
                                    <p:animEffect transition="in" filter="fade">
                                      <p:cBhvr>
                                        <p:cTn id="46" dur="1000"/>
                                        <p:tgtEl>
                                          <p:spTgt spid="2"/>
                                        </p:tgtEl>
                                      </p:cBhvr>
                                    </p:animEffect>
                                  </p:childTnLst>
                                </p:cTn>
                              </p:par>
                              <p:par>
                                <p:cTn id="47" presetID="3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fltVal val="0"/>
                                          </p:val>
                                        </p:tav>
                                        <p:tav tm="100000">
                                          <p:val>
                                            <p:strVal val="#ppt_w"/>
                                          </p:val>
                                        </p:tav>
                                      </p:tavLst>
                                    </p:anim>
                                    <p:anim calcmode="lin" valueType="num">
                                      <p:cBhvr>
                                        <p:cTn id="50" dur="1000" fill="hold"/>
                                        <p:tgtEl>
                                          <p:spTgt spid="5"/>
                                        </p:tgtEl>
                                        <p:attrNameLst>
                                          <p:attrName>ppt_h</p:attrName>
                                        </p:attrNameLst>
                                      </p:cBhvr>
                                      <p:tavLst>
                                        <p:tav tm="0">
                                          <p:val>
                                            <p:fltVal val="0"/>
                                          </p:val>
                                        </p:tav>
                                        <p:tav tm="100000">
                                          <p:val>
                                            <p:strVal val="#ppt_h"/>
                                          </p:val>
                                        </p:tav>
                                      </p:tavLst>
                                    </p:anim>
                                    <p:anim calcmode="lin" valueType="num">
                                      <p:cBhvr>
                                        <p:cTn id="51" dur="1000" fill="hold"/>
                                        <p:tgtEl>
                                          <p:spTgt spid="5"/>
                                        </p:tgtEl>
                                        <p:attrNameLst>
                                          <p:attrName>style.rotation</p:attrName>
                                        </p:attrNameLst>
                                      </p:cBhvr>
                                      <p:tavLst>
                                        <p:tav tm="0">
                                          <p:val>
                                            <p:fltVal val="90"/>
                                          </p:val>
                                        </p:tav>
                                        <p:tav tm="100000">
                                          <p:val>
                                            <p:fltVal val="0"/>
                                          </p:val>
                                        </p:tav>
                                      </p:tavLst>
                                    </p:anim>
                                    <p:animEffect transition="in" filter="fade">
                                      <p:cBhvr>
                                        <p:cTn id="52" dur="1000"/>
                                        <p:tgtEl>
                                          <p:spTgt spid="5"/>
                                        </p:tgtEl>
                                      </p:cBhvr>
                                    </p:animEffect>
                                  </p:childTnLst>
                                </p:cTn>
                              </p:par>
                              <p:par>
                                <p:cTn id="53" presetID="3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1000" fill="hold"/>
                                        <p:tgtEl>
                                          <p:spTgt spid="7"/>
                                        </p:tgtEl>
                                        <p:attrNameLst>
                                          <p:attrName>ppt_w</p:attrName>
                                        </p:attrNameLst>
                                      </p:cBhvr>
                                      <p:tavLst>
                                        <p:tav tm="0">
                                          <p:val>
                                            <p:fltVal val="0"/>
                                          </p:val>
                                        </p:tav>
                                        <p:tav tm="100000">
                                          <p:val>
                                            <p:strVal val="#ppt_w"/>
                                          </p:val>
                                        </p:tav>
                                      </p:tavLst>
                                    </p:anim>
                                    <p:anim calcmode="lin" valueType="num">
                                      <p:cBhvr>
                                        <p:cTn id="56" dur="1000" fill="hold"/>
                                        <p:tgtEl>
                                          <p:spTgt spid="7"/>
                                        </p:tgtEl>
                                        <p:attrNameLst>
                                          <p:attrName>ppt_h</p:attrName>
                                        </p:attrNameLst>
                                      </p:cBhvr>
                                      <p:tavLst>
                                        <p:tav tm="0">
                                          <p:val>
                                            <p:fltVal val="0"/>
                                          </p:val>
                                        </p:tav>
                                        <p:tav tm="100000">
                                          <p:val>
                                            <p:strVal val="#ppt_h"/>
                                          </p:val>
                                        </p:tav>
                                      </p:tavLst>
                                    </p:anim>
                                    <p:anim calcmode="lin" valueType="num">
                                      <p:cBhvr>
                                        <p:cTn id="57" dur="1000" fill="hold"/>
                                        <p:tgtEl>
                                          <p:spTgt spid="7"/>
                                        </p:tgtEl>
                                        <p:attrNameLst>
                                          <p:attrName>style.rotation</p:attrName>
                                        </p:attrNameLst>
                                      </p:cBhvr>
                                      <p:tavLst>
                                        <p:tav tm="0">
                                          <p:val>
                                            <p:fltVal val="90"/>
                                          </p:val>
                                        </p:tav>
                                        <p:tav tm="100000">
                                          <p:val>
                                            <p:fltVal val="0"/>
                                          </p:val>
                                        </p:tav>
                                      </p:tavLst>
                                    </p:anim>
                                    <p:animEffect transition="in" filter="fade">
                                      <p:cBhvr>
                                        <p:cTn id="58" dur="1000"/>
                                        <p:tgtEl>
                                          <p:spTgt spid="7"/>
                                        </p:tgtEl>
                                      </p:cBhvr>
                                    </p:animEffect>
                                  </p:childTnLst>
                                </p:cTn>
                              </p:par>
                              <p:par>
                                <p:cTn id="59" presetID="3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1000" fill="hold"/>
                                        <p:tgtEl>
                                          <p:spTgt spid="21"/>
                                        </p:tgtEl>
                                        <p:attrNameLst>
                                          <p:attrName>ppt_w</p:attrName>
                                        </p:attrNameLst>
                                      </p:cBhvr>
                                      <p:tavLst>
                                        <p:tav tm="0">
                                          <p:val>
                                            <p:fltVal val="0"/>
                                          </p:val>
                                        </p:tav>
                                        <p:tav tm="100000">
                                          <p:val>
                                            <p:strVal val="#ppt_w"/>
                                          </p:val>
                                        </p:tav>
                                      </p:tavLst>
                                    </p:anim>
                                    <p:anim calcmode="lin" valueType="num">
                                      <p:cBhvr>
                                        <p:cTn id="62" dur="1000" fill="hold"/>
                                        <p:tgtEl>
                                          <p:spTgt spid="21"/>
                                        </p:tgtEl>
                                        <p:attrNameLst>
                                          <p:attrName>ppt_h</p:attrName>
                                        </p:attrNameLst>
                                      </p:cBhvr>
                                      <p:tavLst>
                                        <p:tav tm="0">
                                          <p:val>
                                            <p:fltVal val="0"/>
                                          </p:val>
                                        </p:tav>
                                        <p:tav tm="100000">
                                          <p:val>
                                            <p:strVal val="#ppt_h"/>
                                          </p:val>
                                        </p:tav>
                                      </p:tavLst>
                                    </p:anim>
                                    <p:anim calcmode="lin" valueType="num">
                                      <p:cBhvr>
                                        <p:cTn id="63" dur="1000" fill="hold"/>
                                        <p:tgtEl>
                                          <p:spTgt spid="21"/>
                                        </p:tgtEl>
                                        <p:attrNameLst>
                                          <p:attrName>style.rotation</p:attrName>
                                        </p:attrNameLst>
                                      </p:cBhvr>
                                      <p:tavLst>
                                        <p:tav tm="0">
                                          <p:val>
                                            <p:fltVal val="90"/>
                                          </p:val>
                                        </p:tav>
                                        <p:tav tm="100000">
                                          <p:val>
                                            <p:fltVal val="0"/>
                                          </p:val>
                                        </p:tav>
                                      </p:tavLst>
                                    </p:anim>
                                    <p:animEffect transition="in" filter="fade">
                                      <p:cBhvr>
                                        <p:cTn id="6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p:bldP spid="241" grpId="0"/>
      <p:bldP spid="242" grpId="0" build="p"/>
      <p:bldP spid="243" grpId="0"/>
      <p:bldP spid="244" grpId="0" build="p"/>
      <p:bldP spid="2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ASCII</a:t>
            </a:r>
            <a:endParaRPr/>
          </a:p>
        </p:txBody>
      </p:sp>
      <p:sp>
        <p:nvSpPr>
          <p:cNvPr id="251" name="Google Shape;251;p20"/>
          <p:cNvSpPr txBox="1">
            <a:spLocks noGrp="1"/>
          </p:cNvSpPr>
          <p:nvPr>
            <p:ph type="body" idx="1"/>
          </p:nvPr>
        </p:nvSpPr>
        <p:spPr>
          <a:xfrm>
            <a:off x="1297500" y="1567550"/>
            <a:ext cx="7038900" cy="769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800" dirty="0"/>
              <a:t>We have 128 characters..(0-&gt;127)</a:t>
            </a:r>
            <a:endParaRPr sz="1800" dirty="0"/>
          </a:p>
          <a:p>
            <a:pPr marL="457200" lvl="0" indent="-311150" algn="l" rtl="0">
              <a:spcBef>
                <a:spcPts val="0"/>
              </a:spcBef>
              <a:spcAft>
                <a:spcPts val="0"/>
              </a:spcAft>
              <a:buSzPts val="1300"/>
              <a:buChar char="➔"/>
            </a:pPr>
            <a:r>
              <a:rPr lang="en-GB" sz="1800" dirty="0"/>
              <a:t>We represent data using 7 bits.</a:t>
            </a:r>
            <a:endParaRPr sz="1800" dirty="0"/>
          </a:p>
          <a:p>
            <a:pPr marL="457200" lvl="0" indent="-311150" algn="l" rtl="0">
              <a:spcBef>
                <a:spcPts val="0"/>
              </a:spcBef>
              <a:spcAft>
                <a:spcPts val="0"/>
              </a:spcAft>
              <a:buSzPts val="1300"/>
              <a:buChar char="➔"/>
            </a:pPr>
            <a:r>
              <a:rPr lang="en-GB" sz="1800" dirty="0"/>
              <a:t>I.e 2^7 =128</a:t>
            </a:r>
            <a:endParaRPr sz="1800" dirty="0"/>
          </a:p>
          <a:p>
            <a:pPr marL="457200" lvl="0" indent="0" algn="l" rtl="0">
              <a:spcBef>
                <a:spcPts val="1600"/>
              </a:spcBef>
              <a:spcAft>
                <a:spcPts val="1600"/>
              </a:spcAft>
              <a:buNone/>
            </a:pPr>
            <a:endParaRPr dirty="0"/>
          </a:p>
        </p:txBody>
      </p:sp>
      <p:sp>
        <p:nvSpPr>
          <p:cNvPr id="252" name="Google Shape;252;p20"/>
          <p:cNvSpPr txBox="1"/>
          <p:nvPr/>
        </p:nvSpPr>
        <p:spPr>
          <a:xfrm>
            <a:off x="1440875" y="2596450"/>
            <a:ext cx="5747700" cy="73863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Char char="●"/>
            </a:pPr>
            <a:r>
              <a:rPr lang="en-GB" sz="1800" dirty="0">
                <a:solidFill>
                  <a:schemeClr val="lt1"/>
                </a:solidFill>
                <a:latin typeface="Lato"/>
                <a:ea typeface="Lato"/>
                <a:cs typeface="Lato"/>
                <a:sym typeface="Lato"/>
              </a:rPr>
              <a:t>For example we  represent “A”  with which code?</a:t>
            </a:r>
            <a:endParaRPr sz="1800" dirty="0">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sz="1800" dirty="0">
                <a:solidFill>
                  <a:schemeClr val="lt1"/>
                </a:solidFill>
                <a:latin typeface="Lato"/>
                <a:ea typeface="Lato"/>
                <a:cs typeface="Lato"/>
                <a:sym typeface="Lato"/>
              </a:rPr>
              <a:t>We will represent it by 65.</a:t>
            </a:r>
            <a:endParaRPr sz="1800" dirty="0">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2">
                                            <p:txEl>
                                              <p:pRg st="0" end="0"/>
                                            </p:txEl>
                                          </p:spTgt>
                                        </p:tgtEl>
                                        <p:attrNameLst>
                                          <p:attrName>style.visibility</p:attrName>
                                        </p:attrNameLst>
                                      </p:cBhvr>
                                      <p:to>
                                        <p:strVal val="visible"/>
                                      </p:to>
                                    </p:set>
                                    <p:animEffect transition="in" filter="fade">
                                      <p:cBhvr>
                                        <p:cTn id="23" dur="1000"/>
                                        <p:tgtEl>
                                          <p:spTgt spid="25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2">
                                            <p:txEl>
                                              <p:pRg st="1" end="1"/>
                                            </p:txEl>
                                          </p:spTgt>
                                        </p:tgtEl>
                                        <p:attrNameLst>
                                          <p:attrName>style.visibility</p:attrName>
                                        </p:attrNameLst>
                                      </p:cBhvr>
                                      <p:to>
                                        <p:strVal val="visible"/>
                                      </p:to>
                                    </p:set>
                                    <p:animEffect transition="in" filter="fade">
                                      <p:cBhvr>
                                        <p:cTn id="28" dur="1000"/>
                                        <p:tgtEl>
                                          <p:spTgt spid="25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Example</a:t>
            </a:r>
            <a:endParaRPr/>
          </a:p>
        </p:txBody>
      </p:sp>
      <p:sp>
        <p:nvSpPr>
          <p:cNvPr id="258" name="Google Shape;258;p21"/>
          <p:cNvSpPr txBox="1"/>
          <p:nvPr/>
        </p:nvSpPr>
        <p:spPr>
          <a:xfrm>
            <a:off x="1297500" y="1342950"/>
            <a:ext cx="2932800" cy="221596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lt1"/>
                </a:solidFill>
                <a:latin typeface="Lato"/>
                <a:ea typeface="Lato"/>
                <a:cs typeface="Lato"/>
                <a:sym typeface="Lato"/>
              </a:rPr>
              <a:t>We have a message M=100</a:t>
            </a:r>
            <a:endParaRPr sz="1800" dirty="0">
              <a:solidFill>
                <a:schemeClr val="lt1"/>
              </a:solidFill>
              <a:latin typeface="Lato"/>
              <a:ea typeface="Lato"/>
              <a:cs typeface="Lato"/>
              <a:sym typeface="Lato"/>
            </a:endParaRPr>
          </a:p>
          <a:p>
            <a:pPr marL="0" lvl="0" indent="0" algn="l" rtl="0">
              <a:spcBef>
                <a:spcPts val="0"/>
              </a:spcBef>
              <a:spcAft>
                <a:spcPts val="0"/>
              </a:spcAft>
              <a:buNone/>
            </a:pPr>
            <a:endParaRPr sz="1800" dirty="0">
              <a:solidFill>
                <a:schemeClr val="lt1"/>
              </a:solidFill>
              <a:latin typeface="Lato"/>
              <a:ea typeface="Lato"/>
              <a:cs typeface="Lato"/>
              <a:sym typeface="Lato"/>
            </a:endParaRPr>
          </a:p>
          <a:p>
            <a:pPr marL="0" lvl="0" indent="0" algn="l" rtl="0">
              <a:spcBef>
                <a:spcPts val="0"/>
              </a:spcBef>
              <a:spcAft>
                <a:spcPts val="0"/>
              </a:spcAft>
              <a:buNone/>
            </a:pPr>
            <a:r>
              <a:rPr lang="en-GB" sz="1800" dirty="0">
                <a:solidFill>
                  <a:schemeClr val="lt1"/>
                </a:solidFill>
                <a:latin typeface="Lato"/>
                <a:ea typeface="Lato"/>
                <a:cs typeface="Lato"/>
                <a:sym typeface="Lato"/>
              </a:rPr>
              <a:t>    Words Frequency</a:t>
            </a:r>
            <a:endParaRPr sz="1800" dirty="0">
              <a:solidFill>
                <a:schemeClr val="lt1"/>
              </a:solidFill>
              <a:latin typeface="Lato"/>
              <a:ea typeface="Lato"/>
              <a:cs typeface="Lato"/>
              <a:sym typeface="Lato"/>
            </a:endParaRPr>
          </a:p>
          <a:p>
            <a:pPr marL="0" lvl="0" indent="0" algn="l" rtl="0">
              <a:lnSpc>
                <a:spcPct val="100000"/>
              </a:lnSpc>
              <a:spcBef>
                <a:spcPts val="0"/>
              </a:spcBef>
              <a:spcAft>
                <a:spcPts val="0"/>
              </a:spcAft>
              <a:buNone/>
            </a:pPr>
            <a:r>
              <a:rPr lang="en-GB" sz="1600" dirty="0">
                <a:solidFill>
                  <a:schemeClr val="lt1"/>
                </a:solidFill>
                <a:latin typeface="Lato"/>
                <a:ea typeface="Lato"/>
                <a:cs typeface="Lato"/>
                <a:sym typeface="Lato"/>
              </a:rPr>
              <a:t>              a=30</a:t>
            </a:r>
            <a:endParaRPr sz="1600" dirty="0">
              <a:solidFill>
                <a:schemeClr val="lt1"/>
              </a:solidFill>
              <a:latin typeface="Lato"/>
              <a:ea typeface="Lato"/>
              <a:cs typeface="Lato"/>
              <a:sym typeface="Lato"/>
            </a:endParaRPr>
          </a:p>
          <a:p>
            <a:pPr marL="0" lvl="0" indent="0" algn="l" rtl="0">
              <a:lnSpc>
                <a:spcPct val="100000"/>
              </a:lnSpc>
              <a:spcBef>
                <a:spcPts val="0"/>
              </a:spcBef>
              <a:spcAft>
                <a:spcPts val="0"/>
              </a:spcAft>
              <a:buNone/>
            </a:pPr>
            <a:r>
              <a:rPr lang="en-GB" sz="1600" dirty="0">
                <a:solidFill>
                  <a:schemeClr val="lt1"/>
                </a:solidFill>
                <a:latin typeface="Lato"/>
                <a:ea typeface="Lato"/>
                <a:cs typeface="Lato"/>
                <a:sym typeface="Lato"/>
              </a:rPr>
              <a:t>              b=40</a:t>
            </a:r>
            <a:endParaRPr sz="1600" dirty="0">
              <a:solidFill>
                <a:schemeClr val="lt1"/>
              </a:solidFill>
              <a:latin typeface="Lato"/>
              <a:ea typeface="Lato"/>
              <a:cs typeface="Lato"/>
              <a:sym typeface="Lato"/>
            </a:endParaRPr>
          </a:p>
          <a:p>
            <a:pPr marL="0" lvl="0" indent="0" algn="l" rtl="0">
              <a:lnSpc>
                <a:spcPct val="100000"/>
              </a:lnSpc>
              <a:spcBef>
                <a:spcPts val="0"/>
              </a:spcBef>
              <a:spcAft>
                <a:spcPts val="0"/>
              </a:spcAft>
              <a:buNone/>
            </a:pPr>
            <a:r>
              <a:rPr lang="en-GB" sz="1600" dirty="0">
                <a:solidFill>
                  <a:schemeClr val="lt1"/>
                </a:solidFill>
                <a:latin typeface="Lato"/>
                <a:ea typeface="Lato"/>
                <a:cs typeface="Lato"/>
                <a:sym typeface="Lato"/>
              </a:rPr>
              <a:t>              c=10</a:t>
            </a:r>
            <a:endParaRPr sz="1600" dirty="0">
              <a:solidFill>
                <a:schemeClr val="lt1"/>
              </a:solidFill>
              <a:latin typeface="Lato"/>
              <a:ea typeface="Lato"/>
              <a:cs typeface="Lato"/>
              <a:sym typeface="Lato"/>
            </a:endParaRPr>
          </a:p>
          <a:p>
            <a:pPr marL="0" lvl="0" indent="0" algn="l" rtl="0">
              <a:lnSpc>
                <a:spcPct val="100000"/>
              </a:lnSpc>
              <a:spcBef>
                <a:spcPts val="0"/>
              </a:spcBef>
              <a:spcAft>
                <a:spcPts val="0"/>
              </a:spcAft>
              <a:buNone/>
            </a:pPr>
            <a:r>
              <a:rPr lang="en-GB" sz="1600" dirty="0">
                <a:solidFill>
                  <a:schemeClr val="lt1"/>
                </a:solidFill>
                <a:latin typeface="Lato"/>
                <a:ea typeface="Lato"/>
                <a:cs typeface="Lato"/>
                <a:sym typeface="Lato"/>
              </a:rPr>
              <a:t>              d=20</a:t>
            </a:r>
            <a:endParaRPr sz="1800" dirty="0">
              <a:solidFill>
                <a:schemeClr val="lt1"/>
              </a:solidFill>
              <a:latin typeface="Lato"/>
              <a:ea typeface="Lato"/>
              <a:cs typeface="Lato"/>
              <a:sym typeface="Lato"/>
            </a:endParaRPr>
          </a:p>
          <a:p>
            <a:pPr marL="0" lvl="0" indent="0" algn="l" rtl="0">
              <a:spcBef>
                <a:spcPts val="0"/>
              </a:spcBef>
              <a:spcAft>
                <a:spcPts val="0"/>
              </a:spcAft>
              <a:buNone/>
            </a:pPr>
            <a:endParaRPr dirty="0">
              <a:solidFill>
                <a:schemeClr val="lt1"/>
              </a:solidFill>
              <a:latin typeface="Lato"/>
              <a:ea typeface="Lato"/>
              <a:cs typeface="Lato"/>
              <a:sym typeface="Lato"/>
            </a:endParaRPr>
          </a:p>
        </p:txBody>
      </p:sp>
      <p:sp>
        <p:nvSpPr>
          <p:cNvPr id="259" name="Google Shape;259;p21"/>
          <p:cNvSpPr txBox="1"/>
          <p:nvPr/>
        </p:nvSpPr>
        <p:spPr>
          <a:xfrm>
            <a:off x="5103225" y="1812975"/>
            <a:ext cx="3666300" cy="2339072"/>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GB" sz="1800" dirty="0">
                <a:solidFill>
                  <a:schemeClr val="lt1"/>
                </a:solidFill>
                <a:latin typeface="Lato" panose="020B0604020202020204" charset="0"/>
              </a:rPr>
              <a:t>Bits required to represent 1 Character?</a:t>
            </a:r>
            <a:endParaRPr sz="1800" dirty="0">
              <a:solidFill>
                <a:schemeClr val="lt1"/>
              </a:solidFill>
              <a:latin typeface="Lato" panose="020B0604020202020204" charset="0"/>
            </a:endParaRPr>
          </a:p>
          <a:p>
            <a:pPr marL="457200" lvl="0" indent="-317500" algn="l" rtl="0">
              <a:spcBef>
                <a:spcPts val="0"/>
              </a:spcBef>
              <a:spcAft>
                <a:spcPts val="0"/>
              </a:spcAft>
              <a:buClr>
                <a:schemeClr val="lt1"/>
              </a:buClr>
              <a:buSzPts val="1400"/>
              <a:buChar char="●"/>
            </a:pPr>
            <a:r>
              <a:rPr lang="en-GB" sz="1800" dirty="0">
                <a:solidFill>
                  <a:schemeClr val="lt1"/>
                </a:solidFill>
                <a:latin typeface="Lato" panose="020B0604020202020204" charset="0"/>
              </a:rPr>
              <a:t>7 Bits</a:t>
            </a:r>
            <a:endParaRPr sz="1800" dirty="0">
              <a:solidFill>
                <a:schemeClr val="lt1"/>
              </a:solidFill>
              <a:latin typeface="Lato" panose="020B0604020202020204" charset="0"/>
            </a:endParaRPr>
          </a:p>
          <a:p>
            <a:pPr marL="457200" lvl="0" indent="-317500" algn="l" rtl="0">
              <a:spcBef>
                <a:spcPts val="0"/>
              </a:spcBef>
              <a:spcAft>
                <a:spcPts val="0"/>
              </a:spcAft>
              <a:buClr>
                <a:schemeClr val="lt1"/>
              </a:buClr>
              <a:buSzPts val="1400"/>
              <a:buChar char="●"/>
            </a:pPr>
            <a:r>
              <a:rPr lang="en-GB" sz="1800" dirty="0">
                <a:solidFill>
                  <a:schemeClr val="lt1"/>
                </a:solidFill>
                <a:latin typeface="Lato" panose="020B0604020202020204" charset="0"/>
              </a:rPr>
              <a:t>Now for 100 characters ?</a:t>
            </a:r>
            <a:endParaRPr sz="1800" dirty="0">
              <a:solidFill>
                <a:schemeClr val="lt1"/>
              </a:solidFill>
              <a:latin typeface="Lato" panose="020B0604020202020204" charset="0"/>
            </a:endParaRPr>
          </a:p>
          <a:p>
            <a:pPr marL="457200" lvl="0" indent="-317500" algn="l" rtl="0">
              <a:spcBef>
                <a:spcPts val="0"/>
              </a:spcBef>
              <a:spcAft>
                <a:spcPts val="0"/>
              </a:spcAft>
              <a:buClr>
                <a:schemeClr val="lt1"/>
              </a:buClr>
              <a:buSzPts val="1400"/>
              <a:buChar char="●"/>
            </a:pPr>
            <a:r>
              <a:rPr lang="en-GB" sz="1800" dirty="0">
                <a:solidFill>
                  <a:schemeClr val="lt1"/>
                </a:solidFill>
                <a:latin typeface="Lato" panose="020B0604020202020204" charset="0"/>
              </a:rPr>
              <a:t>How many bits will be required?</a:t>
            </a:r>
            <a:endParaRPr sz="1800" dirty="0">
              <a:solidFill>
                <a:schemeClr val="lt1"/>
              </a:solidFill>
              <a:latin typeface="Lato" panose="020B0604020202020204" charset="0"/>
            </a:endParaRPr>
          </a:p>
          <a:p>
            <a:pPr marL="457200" lvl="0" indent="-317500" algn="l" rtl="0">
              <a:spcBef>
                <a:spcPts val="0"/>
              </a:spcBef>
              <a:spcAft>
                <a:spcPts val="0"/>
              </a:spcAft>
              <a:buClr>
                <a:schemeClr val="lt1"/>
              </a:buClr>
              <a:buSzPts val="1400"/>
              <a:buChar char="●"/>
            </a:pPr>
            <a:r>
              <a:rPr lang="en-GB" sz="1800" dirty="0">
                <a:solidFill>
                  <a:schemeClr val="lt1"/>
                </a:solidFill>
                <a:latin typeface="Lato" panose="020B0604020202020204" charset="0"/>
              </a:rPr>
              <a:t>100x7=700</a:t>
            </a:r>
            <a:endParaRPr sz="1800" dirty="0">
              <a:solidFill>
                <a:schemeClr val="lt1"/>
              </a:solidFill>
              <a:latin typeface="Lato" panose="020B0604020202020204" charset="0"/>
            </a:endParaRPr>
          </a:p>
          <a:p>
            <a:pPr marL="0" lvl="0" indent="0" algn="l" rtl="0">
              <a:spcBef>
                <a:spcPts val="0"/>
              </a:spcBef>
              <a:spcAft>
                <a:spcPts val="0"/>
              </a:spcAft>
              <a:buNone/>
            </a:pPr>
            <a:endParaRPr dirty="0">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fade">
                                      <p:cBhvr>
                                        <p:cTn id="7" dur="1000"/>
                                        <p:tgtEl>
                                          <p:spTgt spid="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9">
                                            <p:txEl>
                                              <p:pRg st="1" end="1"/>
                                            </p:txEl>
                                          </p:spTgt>
                                        </p:tgtEl>
                                        <p:attrNameLst>
                                          <p:attrName>style.visibility</p:attrName>
                                        </p:attrNameLst>
                                      </p:cBhvr>
                                      <p:to>
                                        <p:strVal val="visible"/>
                                      </p:to>
                                    </p:set>
                                    <p:animEffect transition="in" filter="fade">
                                      <p:cBhvr>
                                        <p:cTn id="12" dur="1000"/>
                                        <p:tgtEl>
                                          <p:spTgt spid="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9">
                                            <p:txEl>
                                              <p:pRg st="2" end="2"/>
                                            </p:txEl>
                                          </p:spTgt>
                                        </p:tgtEl>
                                        <p:attrNameLst>
                                          <p:attrName>style.visibility</p:attrName>
                                        </p:attrNameLst>
                                      </p:cBhvr>
                                      <p:to>
                                        <p:strVal val="visible"/>
                                      </p:to>
                                    </p:set>
                                    <p:animEffect transition="in" filter="fade">
                                      <p:cBhvr>
                                        <p:cTn id="17" dur="1000"/>
                                        <p:tgtEl>
                                          <p:spTgt spid="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9">
                                            <p:txEl>
                                              <p:pRg st="3" end="3"/>
                                            </p:txEl>
                                          </p:spTgt>
                                        </p:tgtEl>
                                        <p:attrNameLst>
                                          <p:attrName>style.visibility</p:attrName>
                                        </p:attrNameLst>
                                      </p:cBhvr>
                                      <p:to>
                                        <p:strVal val="visible"/>
                                      </p:to>
                                    </p:set>
                                    <p:animEffect transition="in" filter="fade">
                                      <p:cBhvr>
                                        <p:cTn id="22" dur="1000"/>
                                        <p:tgtEl>
                                          <p:spTgt spid="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
                                            <p:txEl>
                                              <p:pRg st="4" end="4"/>
                                            </p:txEl>
                                          </p:spTgt>
                                        </p:tgtEl>
                                        <p:attrNameLst>
                                          <p:attrName>style.visibility</p:attrName>
                                        </p:attrNameLst>
                                      </p:cBhvr>
                                      <p:to>
                                        <p:strVal val="visible"/>
                                      </p:to>
                                    </p:set>
                                    <p:animEffect transition="in" filter="fade">
                                      <p:cBhvr>
                                        <p:cTn id="27" dur="1000"/>
                                        <p:tgtEl>
                                          <p:spTgt spid="2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9">
                                            <p:txEl>
                                              <p:pRg st="5" end="5"/>
                                            </p:txEl>
                                          </p:spTgt>
                                        </p:tgtEl>
                                        <p:attrNameLst>
                                          <p:attrName>style.visibility</p:attrName>
                                        </p:attrNameLst>
                                      </p:cBhvr>
                                      <p:to>
                                        <p:strVal val="visible"/>
                                      </p:to>
                                    </p:set>
                                    <p:animEffect transition="in" filter="fade">
                                      <p:cBhvr>
                                        <p:cTn id="32" dur="1000"/>
                                        <p:tgtEl>
                                          <p:spTgt spid="2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a:spLocks noGrp="1"/>
          </p:cNvSpPr>
          <p:nvPr>
            <p:ph type="title"/>
          </p:nvPr>
        </p:nvSpPr>
        <p:spPr>
          <a:xfrm>
            <a:off x="1297500" y="380325"/>
            <a:ext cx="7038900" cy="600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Huffman  Coding</a:t>
            </a:r>
            <a:endParaRPr/>
          </a:p>
        </p:txBody>
      </p:sp>
      <p:sp>
        <p:nvSpPr>
          <p:cNvPr id="278" name="Google Shape;278;p24"/>
          <p:cNvSpPr txBox="1">
            <a:spLocks noGrp="1"/>
          </p:cNvSpPr>
          <p:nvPr>
            <p:ph type="body" idx="1"/>
          </p:nvPr>
        </p:nvSpPr>
        <p:spPr>
          <a:xfrm>
            <a:off x="1297500" y="981075"/>
            <a:ext cx="5001000" cy="3853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Let's take previous problem statement</a:t>
            </a:r>
            <a:endParaRPr sz="1400" dirty="0"/>
          </a:p>
          <a:p>
            <a:pPr marL="457200" lvl="0" indent="-311150" algn="l" rtl="0">
              <a:spcBef>
                <a:spcPts val="1600"/>
              </a:spcBef>
              <a:spcAft>
                <a:spcPts val="0"/>
              </a:spcAft>
              <a:buSzPts val="1300"/>
              <a:buChar char="●"/>
            </a:pPr>
            <a:r>
              <a:rPr lang="en-GB" sz="1400" dirty="0"/>
              <a:t>In </a:t>
            </a:r>
            <a:r>
              <a:rPr lang="en-GB" sz="1400" dirty="0" err="1"/>
              <a:t>huffman</a:t>
            </a:r>
            <a:r>
              <a:rPr lang="en-GB" sz="1400" dirty="0"/>
              <a:t> coding we select two word which is minimum in frequency.</a:t>
            </a:r>
            <a:endParaRPr sz="1400" dirty="0"/>
          </a:p>
          <a:p>
            <a:pPr marL="457200" lvl="0" indent="-311150" algn="l" rtl="0">
              <a:spcBef>
                <a:spcPts val="0"/>
              </a:spcBef>
              <a:spcAft>
                <a:spcPts val="0"/>
              </a:spcAft>
              <a:buSzPts val="1300"/>
              <a:buChar char="●"/>
            </a:pPr>
            <a:r>
              <a:rPr lang="en-GB" sz="1400" dirty="0"/>
              <a:t>For example in this example c  and d has minimum frequency so select ‘C’. and ‘D’ and we will start making a tree in which min value will be  on left and maximum on right .</a:t>
            </a:r>
            <a:endParaRPr sz="1400" dirty="0"/>
          </a:p>
          <a:p>
            <a:pPr marL="457200" lvl="0" indent="-311150" algn="l" rtl="0">
              <a:spcBef>
                <a:spcPts val="0"/>
              </a:spcBef>
              <a:spcAft>
                <a:spcPts val="0"/>
              </a:spcAft>
              <a:buSzPts val="1300"/>
              <a:buChar char="●"/>
            </a:pPr>
            <a:r>
              <a:rPr lang="en-GB" sz="1400" dirty="0"/>
              <a:t>And sum of these to will be our root node.</a:t>
            </a:r>
            <a:endParaRPr sz="1400" dirty="0"/>
          </a:p>
          <a:p>
            <a:pPr marL="0" lvl="0" indent="0" algn="l" rtl="0">
              <a:spcBef>
                <a:spcPts val="1600"/>
              </a:spcBef>
              <a:spcAft>
                <a:spcPts val="0"/>
              </a:spcAft>
              <a:buNone/>
            </a:pPr>
            <a:endParaRPr dirty="0"/>
          </a:p>
          <a:p>
            <a:pPr marL="457200" lvl="0" indent="0" algn="l" rtl="0">
              <a:spcBef>
                <a:spcPts val="1600"/>
              </a:spcBef>
              <a:spcAft>
                <a:spcPts val="1600"/>
              </a:spcAft>
              <a:buNone/>
            </a:pPr>
            <a:r>
              <a:rPr lang="en-GB" dirty="0"/>
              <a:t>                                                            </a:t>
            </a:r>
            <a:endParaRPr dirty="0"/>
          </a:p>
        </p:txBody>
      </p:sp>
      <p:sp>
        <p:nvSpPr>
          <p:cNvPr id="279" name="Google Shape;279;p24"/>
          <p:cNvSpPr txBox="1"/>
          <p:nvPr/>
        </p:nvSpPr>
        <p:spPr>
          <a:xfrm>
            <a:off x="7198225" y="1567550"/>
            <a:ext cx="12489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Lato"/>
                <a:ea typeface="Lato"/>
                <a:cs typeface="Lato"/>
                <a:sym typeface="Lato"/>
              </a:rPr>
              <a:t>a=30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b=40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c=10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smtClean="0">
                <a:solidFill>
                  <a:schemeClr val="lt1"/>
                </a:solidFill>
                <a:latin typeface="Lato"/>
                <a:ea typeface="Lato"/>
                <a:cs typeface="Lato"/>
                <a:sym typeface="Lato"/>
              </a:rPr>
              <a:t>d=20</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Total Length</a:t>
            </a:r>
            <a:endParaRPr dirty="0">
              <a:solidFill>
                <a:schemeClr val="lt1"/>
              </a:solidFill>
              <a:latin typeface="Lato"/>
              <a:ea typeface="Lato"/>
              <a:cs typeface="Lato"/>
              <a:sym typeface="Lato"/>
            </a:endParaRPr>
          </a:p>
          <a:p>
            <a:pPr marL="0" lvl="0" indent="0" algn="l" rtl="0">
              <a:spcBef>
                <a:spcPts val="0"/>
              </a:spcBef>
              <a:spcAft>
                <a:spcPts val="0"/>
              </a:spcAft>
              <a:buNone/>
            </a:pPr>
            <a:r>
              <a:rPr lang="en-GB" dirty="0">
                <a:solidFill>
                  <a:schemeClr val="lt1"/>
                </a:solidFill>
                <a:latin typeface="Lato"/>
                <a:ea typeface="Lato"/>
                <a:cs typeface="Lato"/>
                <a:sym typeface="Lato"/>
              </a:rPr>
              <a:t>100</a:t>
            </a:r>
            <a:endParaRPr dirty="0">
              <a:solidFill>
                <a:schemeClr val="lt1"/>
              </a:solidFill>
              <a:latin typeface="Lato"/>
              <a:ea typeface="Lato"/>
              <a:cs typeface="Lato"/>
              <a:sym typeface="Lato"/>
            </a:endParaRPr>
          </a:p>
        </p:txBody>
      </p:sp>
      <p:sp>
        <p:nvSpPr>
          <p:cNvPr id="280" name="Google Shape;280;p24"/>
          <p:cNvSpPr/>
          <p:nvPr/>
        </p:nvSpPr>
        <p:spPr>
          <a:xfrm>
            <a:off x="2995925" y="3398825"/>
            <a:ext cx="735900" cy="428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30</a:t>
            </a:r>
            <a:endParaRPr sz="1200">
              <a:solidFill>
                <a:schemeClr val="dk1"/>
              </a:solidFill>
            </a:endParaRPr>
          </a:p>
        </p:txBody>
      </p:sp>
      <p:sp>
        <p:nvSpPr>
          <p:cNvPr id="281" name="Google Shape;281;p24"/>
          <p:cNvSpPr/>
          <p:nvPr/>
        </p:nvSpPr>
        <p:spPr>
          <a:xfrm>
            <a:off x="2056100" y="3988525"/>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C</a:t>
            </a:r>
            <a:endParaRPr/>
          </a:p>
        </p:txBody>
      </p:sp>
      <p:sp>
        <p:nvSpPr>
          <p:cNvPr id="282" name="Google Shape;282;p24"/>
          <p:cNvSpPr/>
          <p:nvPr/>
        </p:nvSpPr>
        <p:spPr>
          <a:xfrm>
            <a:off x="3731825" y="3988525"/>
            <a:ext cx="735900" cy="490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
            </a:r>
            <a:endParaRPr/>
          </a:p>
        </p:txBody>
      </p:sp>
      <p:cxnSp>
        <p:nvCxnSpPr>
          <p:cNvPr id="283" name="Google Shape;283;p24"/>
          <p:cNvCxnSpPr>
            <a:stCxn id="280" idx="3"/>
            <a:endCxn id="281" idx="7"/>
          </p:cNvCxnSpPr>
          <p:nvPr/>
        </p:nvCxnSpPr>
        <p:spPr>
          <a:xfrm flipH="1">
            <a:off x="2684295" y="3764743"/>
            <a:ext cx="419400" cy="295500"/>
          </a:xfrm>
          <a:prstGeom prst="straightConnector1">
            <a:avLst/>
          </a:prstGeom>
          <a:noFill/>
          <a:ln w="9525" cap="flat" cmpd="sng">
            <a:solidFill>
              <a:schemeClr val="lt1"/>
            </a:solidFill>
            <a:prstDash val="solid"/>
            <a:round/>
            <a:headEnd type="none" w="med" len="med"/>
            <a:tailEnd type="none" w="med" len="med"/>
          </a:ln>
        </p:spPr>
      </p:cxnSp>
      <p:cxnSp>
        <p:nvCxnSpPr>
          <p:cNvPr id="284" name="Google Shape;284;p24"/>
          <p:cNvCxnSpPr>
            <a:stCxn id="280" idx="5"/>
            <a:endCxn id="282" idx="1"/>
          </p:cNvCxnSpPr>
          <p:nvPr/>
        </p:nvCxnSpPr>
        <p:spPr>
          <a:xfrm>
            <a:off x="3624055" y="3764743"/>
            <a:ext cx="215540" cy="29557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fade">
                                      <p:cBhvr>
                                        <p:cTn id="15" dur="1000"/>
                                        <p:tgtEl>
                                          <p:spTgt spid="2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4"/>
                                        </p:tgtEl>
                                        <p:attrNameLst>
                                          <p:attrName>style.visibility</p:attrName>
                                        </p:attrNameLst>
                                      </p:cBhvr>
                                      <p:to>
                                        <p:strVal val="visible"/>
                                      </p:to>
                                    </p:set>
                                    <p:animEffect transition="in" filter="fade">
                                      <p:cBhvr>
                                        <p:cTn id="20" dur="1000"/>
                                        <p:tgtEl>
                                          <p:spTgt spid="28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cus">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TM04033917[[fn=Berlin]]</Template>
  <TotalTime>241</TotalTime>
  <Words>811</Words>
  <Application>Microsoft Office PowerPoint</Application>
  <PresentationFormat>On-screen Show (16:9)</PresentationFormat>
  <Paragraphs>253</Paragraphs>
  <Slides>22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Wingdings</vt:lpstr>
      <vt:lpstr>Montserrat</vt:lpstr>
      <vt:lpstr>Lato</vt:lpstr>
      <vt:lpstr>Focus</vt:lpstr>
      <vt:lpstr>Huffman Coding</vt:lpstr>
      <vt:lpstr>Huffman Coding</vt:lpstr>
      <vt:lpstr>Data Compression:</vt:lpstr>
      <vt:lpstr>Introduction</vt:lpstr>
      <vt:lpstr>Example:</vt:lpstr>
      <vt:lpstr>Various Encoding Techniques </vt:lpstr>
      <vt:lpstr>ASCII</vt:lpstr>
      <vt:lpstr>Example</vt:lpstr>
      <vt:lpstr>Huffman  Coding</vt:lpstr>
      <vt:lpstr>Huffman  Coding</vt:lpstr>
      <vt:lpstr>Huffman  Coding</vt:lpstr>
      <vt:lpstr>Huffman  Coding</vt:lpstr>
      <vt:lpstr>Huffman  Coding</vt:lpstr>
      <vt:lpstr>Huffman  Coding</vt:lpstr>
      <vt:lpstr>Huffman  Coding</vt:lpstr>
      <vt:lpstr>Huffman  Coding</vt:lpstr>
      <vt:lpstr>Huffman Coding</vt:lpstr>
      <vt:lpstr>PowerPoint Presentation</vt:lpstr>
      <vt:lpstr>COMPLEXITY ANALYSIS</vt:lpstr>
      <vt:lpstr>Algo for Huffman Encoding </vt:lpstr>
      <vt:lpstr>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Huffman Coding</dc:title>
  <cp:lastModifiedBy>MUHAMMAD HAMZA FAROOQ</cp:lastModifiedBy>
  <cp:revision>26</cp:revision>
  <dcterms:modified xsi:type="dcterms:W3CDTF">2022-12-21T10:59:44Z</dcterms:modified>
</cp:coreProperties>
</file>